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4" r:id="rId3"/>
    <p:sldId id="257" r:id="rId4"/>
    <p:sldId id="263" r:id="rId5"/>
    <p:sldId id="264" r:id="rId6"/>
    <p:sldId id="260" r:id="rId7"/>
    <p:sldId id="261" r:id="rId8"/>
    <p:sldId id="262" r:id="rId9"/>
    <p:sldId id="258" r:id="rId10"/>
    <p:sldId id="259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1D00733-6C2E-4BA7-A40C-6422CAB290CB}">
          <p14:sldIdLst>
            <p14:sldId id="256"/>
            <p14:sldId id="284"/>
            <p14:sldId id="257"/>
            <p14:sldId id="263"/>
            <p14:sldId id="264"/>
            <p14:sldId id="260"/>
            <p14:sldId id="261"/>
            <p14:sldId id="262"/>
            <p14:sldId id="258"/>
            <p14:sldId id="259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  <p14:sldId id="276"/>
            <p14:sldId id="277"/>
            <p14:sldId id="278"/>
            <p14:sldId id="279"/>
            <p14:sldId id="280"/>
            <p14:sldId id="281"/>
            <p14:sldId id="28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251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044" autoAdjust="0"/>
  </p:normalViewPr>
  <p:slideViewPr>
    <p:cSldViewPr>
      <p:cViewPr varScale="1">
        <p:scale>
          <a:sx n="106" d="100"/>
          <a:sy n="106" d="100"/>
        </p:scale>
        <p:origin x="168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Admin\Рабочий стол\угадай\Зелёный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0938" y="6507163"/>
            <a:ext cx="164306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14678" y="3135354"/>
            <a:ext cx="4781044" cy="26511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71604" y="214290"/>
            <a:ext cx="6072229" cy="92391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4D273C9-BD9C-4B8E-92D6-BCA6BE246583}" type="datetimeFigureOut">
              <a:rPr lang="ru-RU"/>
              <a:pPr>
                <a:defRPr/>
              </a:pPr>
              <a:t>30.10.2019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7061F19-9E23-4998-982E-27FE5FB4F9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</p:sldLayoutIdLst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13" Type="http://schemas.openxmlformats.org/officeDocument/2006/relationships/slide" Target="slide25.xml"/><Relationship Id="rId18" Type="http://schemas.openxmlformats.org/officeDocument/2006/relationships/slide" Target="slide26.xml"/><Relationship Id="rId26" Type="http://schemas.openxmlformats.org/officeDocument/2006/relationships/slide" Target="slide18.xml"/><Relationship Id="rId3" Type="http://schemas.openxmlformats.org/officeDocument/2006/relationships/slideLayout" Target="../slideLayouts/slideLayout4.xml"/><Relationship Id="rId21" Type="http://schemas.openxmlformats.org/officeDocument/2006/relationships/slide" Target="slide17.xml"/><Relationship Id="rId7" Type="http://schemas.openxmlformats.org/officeDocument/2006/relationships/slide" Target="slide19.xml"/><Relationship Id="rId12" Type="http://schemas.openxmlformats.org/officeDocument/2006/relationships/slide" Target="slide20.xml"/><Relationship Id="rId17" Type="http://schemas.openxmlformats.org/officeDocument/2006/relationships/slide" Target="slide21.xml"/><Relationship Id="rId25" Type="http://schemas.openxmlformats.org/officeDocument/2006/relationships/slide" Target="slide13.xml"/><Relationship Id="rId2" Type="http://schemas.openxmlformats.org/officeDocument/2006/relationships/audio" Target="../media/media2.mp3"/><Relationship Id="rId16" Type="http://schemas.openxmlformats.org/officeDocument/2006/relationships/slide" Target="slide16.xml"/><Relationship Id="rId20" Type="http://schemas.openxmlformats.org/officeDocument/2006/relationships/slide" Target="slide12.xml"/><Relationship Id="rId29" Type="http://schemas.openxmlformats.org/officeDocument/2006/relationships/image" Target="../media/image6.png"/><Relationship Id="rId1" Type="http://schemas.microsoft.com/office/2007/relationships/media" Target="../media/media2.mp3"/><Relationship Id="rId6" Type="http://schemas.openxmlformats.org/officeDocument/2006/relationships/slide" Target="slide14.xml"/><Relationship Id="rId11" Type="http://schemas.openxmlformats.org/officeDocument/2006/relationships/slide" Target="slide15.xml"/><Relationship Id="rId24" Type="http://schemas.openxmlformats.org/officeDocument/2006/relationships/slide" Target="slide8.xml"/><Relationship Id="rId5" Type="http://schemas.openxmlformats.org/officeDocument/2006/relationships/slide" Target="slide4.xml"/><Relationship Id="rId15" Type="http://schemas.openxmlformats.org/officeDocument/2006/relationships/slide" Target="slide11.xml"/><Relationship Id="rId23" Type="http://schemas.openxmlformats.org/officeDocument/2006/relationships/slide" Target="slide27.xml"/><Relationship Id="rId28" Type="http://schemas.openxmlformats.org/officeDocument/2006/relationships/slide" Target="slide28.xml"/><Relationship Id="rId10" Type="http://schemas.openxmlformats.org/officeDocument/2006/relationships/slide" Target="slide5.xml"/><Relationship Id="rId19" Type="http://schemas.openxmlformats.org/officeDocument/2006/relationships/slide" Target="slide7.xml"/><Relationship Id="rId4" Type="http://schemas.openxmlformats.org/officeDocument/2006/relationships/slide" Target="slide9.xml"/><Relationship Id="rId9" Type="http://schemas.openxmlformats.org/officeDocument/2006/relationships/slide" Target="slide10.xml"/><Relationship Id="rId14" Type="http://schemas.openxmlformats.org/officeDocument/2006/relationships/slide" Target="slide6.xml"/><Relationship Id="rId22" Type="http://schemas.openxmlformats.org/officeDocument/2006/relationships/slide" Target="slide22.xml"/><Relationship Id="rId27" Type="http://schemas.openxmlformats.org/officeDocument/2006/relationships/slide" Target="slide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87824" y="3356992"/>
            <a:ext cx="5184576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nstantia" panose="02030602050306030303" pitchFamily="18" charset="0"/>
              </a:rPr>
              <a:t>Своя игра</a:t>
            </a:r>
          </a:p>
          <a:p>
            <a:pPr algn="ctr"/>
            <a:r>
              <a:rPr lang="ru-RU" sz="2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nstantia" panose="02030602050306030303" pitchFamily="18" charset="0"/>
              </a:rPr>
              <a:t>по сказкам</a:t>
            </a:r>
          </a:p>
          <a:p>
            <a:pPr algn="ctr"/>
            <a:r>
              <a:rPr lang="ru-RU" sz="2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nstantia" panose="02030602050306030303" pitchFamily="18" charset="0"/>
              </a:rPr>
              <a:t> А.С. Пушкина</a:t>
            </a:r>
            <a:endParaRPr lang="ru-RU" sz="28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nstantia" panose="02030602050306030303" pitchFamily="18" charset="0"/>
            </a:endParaRPr>
          </a:p>
        </p:txBody>
      </p:sp>
      <p:pic>
        <p:nvPicPr>
          <p:cNvPr id="2" name="Pesni-dlya-detey-V-gostyah-u-skazki(muzofon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6416" y="616530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08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6948264" y="5949280"/>
            <a:ext cx="1728192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Bookman Old Style" pitchFamily="18" charset="0"/>
              </a:rPr>
              <a:t>НАЗАД</a:t>
            </a:r>
            <a:endParaRPr lang="ru-RU" sz="2800" b="1" i="1" dirty="0">
              <a:latin typeface="Bookman Old Style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2218258"/>
          </a:xfrm>
        </p:spPr>
        <p:txBody>
          <a:bodyPr/>
          <a:lstStyle/>
          <a:p>
            <a:r>
              <a:rPr lang="ru-RU" sz="4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В КОГО ПРЕВРАТИЛСЯ КНЯЗЬ ГВИДОН, ЧТОБЫ ПЕРВЫЙ РАЗ ПОСЕТИТЬ ОТЦА?</a:t>
            </a:r>
            <a:endParaRPr lang="ru-RU" sz="40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7101" y="3229060"/>
            <a:ext cx="255935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В КОМАРА</a:t>
            </a:r>
            <a:endParaRPr lang="ru-RU" sz="36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195736" y="5945582"/>
            <a:ext cx="1728192" cy="648072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Bookman Old Style" pitchFamily="18" charset="0"/>
              </a:rPr>
              <a:t>ОТВЕТ</a:t>
            </a:r>
            <a:endParaRPr lang="ru-RU" sz="2800" b="1" i="1" dirty="0">
              <a:latin typeface="Bookman Old Style" pitchFamily="18" charset="0"/>
            </a:endParaRPr>
          </a:p>
        </p:txBody>
      </p:sp>
      <p:pic>
        <p:nvPicPr>
          <p:cNvPr id="7170" name="Picture 2" descr="https://malenkii-genii.ru/images/diafilm/diafilm-1021/diafilm-3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458"/>
          <a:stretch/>
        </p:blipFill>
        <p:spPr bwMode="auto">
          <a:xfrm>
            <a:off x="401654" y="2420888"/>
            <a:ext cx="5316355" cy="3248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6948264" y="5949280"/>
            <a:ext cx="1728192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Bookman Old Style" pitchFamily="18" charset="0"/>
              </a:rPr>
              <a:t>НАЗАД</a:t>
            </a:r>
            <a:endParaRPr lang="ru-RU" sz="2800" b="1" i="1" dirty="0">
              <a:latin typeface="Bookman Old Style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619672" y="5949280"/>
            <a:ext cx="1728192" cy="648072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Bookman Old Style" pitchFamily="18" charset="0"/>
              </a:rPr>
              <a:t>ОТВЕТ</a:t>
            </a:r>
            <a:endParaRPr lang="ru-RU" sz="2800" b="1" i="1" dirty="0">
              <a:latin typeface="Bookman Old Style" pitchFamily="18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Исполнительница песни «во саду ли, в огороде»</a:t>
            </a:r>
            <a:endParaRPr lang="ru-RU" sz="40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4644008" y="2852936"/>
            <a:ext cx="388843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40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Белка</a:t>
            </a:r>
            <a:endParaRPr lang="ru-RU" sz="40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  <p:pic>
        <p:nvPicPr>
          <p:cNvPr id="1026" name="Picture 2" descr="http://s017.radikal.ru/i418/1111/2b/53bfbcc27ec6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30"/>
          <a:stretch/>
        </p:blipFill>
        <p:spPr bwMode="auto">
          <a:xfrm>
            <a:off x="1041051" y="2276872"/>
            <a:ext cx="3062178" cy="2957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6948264" y="5949280"/>
            <a:ext cx="1728192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Bookman Old Style" pitchFamily="18" charset="0"/>
              </a:rPr>
              <a:t>НАЗАД</a:t>
            </a:r>
            <a:endParaRPr lang="ru-RU" sz="2800" b="1" i="1" dirty="0">
              <a:latin typeface="Bookman Old Style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882039" y="5949280"/>
            <a:ext cx="1728192" cy="648072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Bookman Old Style" pitchFamily="18" charset="0"/>
              </a:rPr>
              <a:t>ОТВЕТ</a:t>
            </a:r>
            <a:endParaRPr lang="ru-RU" sz="2800" b="1" i="1" dirty="0">
              <a:latin typeface="Bookman Old Style" pitchFamily="18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/>
          <a:lstStyle/>
          <a:p>
            <a: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Насекомое, в которое превратился князь </a:t>
            </a:r>
            <a:r>
              <a:rPr lang="ru-RU" sz="3600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гвидон</a:t>
            </a:r>
            <a: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 в третий раз</a:t>
            </a:r>
            <a:endParaRPr lang="ru-RU" sz="36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5543600" y="3068960"/>
            <a:ext cx="3600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40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шмель</a:t>
            </a:r>
            <a:endParaRPr lang="ru-RU" sz="40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  <p:pic>
        <p:nvPicPr>
          <p:cNvPr id="9218" name="Picture 2" descr="https://malenkii-genii.ru/images/diafilm/diafilm-1022/diafilm-2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7" b="18015"/>
          <a:stretch/>
        </p:blipFill>
        <p:spPr bwMode="auto">
          <a:xfrm>
            <a:off x="395536" y="2348880"/>
            <a:ext cx="5363601" cy="3166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6948264" y="5949280"/>
            <a:ext cx="1728192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Bookman Old Style" pitchFamily="18" charset="0"/>
              </a:rPr>
              <a:t>НАЗАД</a:t>
            </a:r>
            <a:endParaRPr lang="ru-RU" sz="2800" b="1" i="1" dirty="0">
              <a:latin typeface="Bookman Old Style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195736" y="5949280"/>
            <a:ext cx="1728192" cy="648072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Bookman Old Style" pitchFamily="18" charset="0"/>
              </a:rPr>
              <a:t>ОТВЕТ</a:t>
            </a:r>
            <a:endParaRPr lang="ru-RU" sz="2800" b="1" i="1" dirty="0">
              <a:latin typeface="Bookman Old Style" pitchFamily="18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На чем спал </a:t>
            </a:r>
            <a:r>
              <a:rPr lang="ru-RU" sz="4000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балда</a:t>
            </a:r>
            <a:r>
              <a:rPr lang="ru-RU" sz="4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 в поповом доме?</a:t>
            </a:r>
            <a:endParaRPr lang="ru-RU" sz="40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5868144" y="2924944"/>
            <a:ext cx="3147559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40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На соломе</a:t>
            </a:r>
            <a:endParaRPr lang="ru-RU" sz="40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  <p:pic>
        <p:nvPicPr>
          <p:cNvPr id="10242" name="Picture 2" descr="https://ntvplus.tv/files/image/01/26/81/list-lg!g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45108"/>
            <a:ext cx="5429250" cy="407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6948264" y="5949280"/>
            <a:ext cx="1728192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Bookman Old Style" pitchFamily="18" charset="0"/>
              </a:rPr>
              <a:t>НАЗАД</a:t>
            </a:r>
            <a:endParaRPr lang="ru-RU" sz="2800" b="1" i="1" dirty="0">
              <a:latin typeface="Bookman Old Style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63688" y="5949280"/>
            <a:ext cx="1728192" cy="648072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Bookman Old Style" pitchFamily="18" charset="0"/>
              </a:rPr>
              <a:t>ОТВЕТ</a:t>
            </a:r>
            <a:endParaRPr lang="ru-RU" sz="2800" b="1" i="1" dirty="0">
              <a:latin typeface="Bookman Old Style" pitchFamily="18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Кем стали три девицы из «сказки о царе </a:t>
            </a:r>
            <a:r>
              <a:rPr lang="ru-RU" sz="4000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салтане</a:t>
            </a:r>
            <a:r>
              <a:rPr lang="ru-RU" sz="4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»?</a:t>
            </a:r>
            <a:endParaRPr lang="ru-RU" sz="40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4890864" y="2852936"/>
            <a:ext cx="411480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40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Ткачихой, поварихой, Царицей</a:t>
            </a:r>
            <a:endParaRPr lang="ru-RU" sz="40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  <p:pic>
        <p:nvPicPr>
          <p:cNvPr id="11266" name="Picture 2" descr="https://demiart.ru/forum/uploads7/post-309840-13070987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37" y="1988840"/>
            <a:ext cx="4487627" cy="3442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6948264" y="5949280"/>
            <a:ext cx="1728192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Bookman Old Style" pitchFamily="18" charset="0"/>
              </a:rPr>
              <a:t>НАЗАД</a:t>
            </a:r>
            <a:endParaRPr lang="ru-RU" sz="2800" b="1" i="1" dirty="0">
              <a:latin typeface="Bookman Old Style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835696" y="5949280"/>
            <a:ext cx="1728192" cy="648072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Bookman Old Style" pitchFamily="18" charset="0"/>
              </a:rPr>
              <a:t>ОТВЕТ</a:t>
            </a:r>
            <a:endParaRPr lang="ru-RU" sz="2800" b="1" i="1" dirty="0">
              <a:latin typeface="Bookman Old Style" pitchFamily="18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Как </a:t>
            </a:r>
            <a:r>
              <a:rPr lang="ru-RU" sz="4000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балда</a:t>
            </a:r>
            <a:r>
              <a:rPr lang="ru-RU" sz="4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 перехитрил бесенка во второй раз?</a:t>
            </a:r>
            <a:endParaRPr lang="ru-RU" sz="40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08104" y="2139755"/>
            <a:ext cx="3406349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Да жду вон этой тучки; 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Зашвырну </a:t>
            </a: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туда твою палку, 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Да </a:t>
            </a: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и начну с 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вами, чертями, свалку.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  <p:pic>
        <p:nvPicPr>
          <p:cNvPr id="12290" name="Picture 2" descr="https://imgprx.livejournal.net/6ec40cbd4b3f4c3eb89fa408c553fcdd50fad6e3/eaxUELLdZQE8foizaD9ds5yq9P7Z8AJguShSFuqtXSYewRiZBm4YkGOLwyLgyZAZlHZHD43ZCi0LT_4UJ_wH90S9BEA8M5WIL2-3Y9pEGUdaWb4ZJ6NIXEOj5qcSZ-hKfhRjF7j1mqL_IpKsaZrFXQ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945405"/>
            <a:ext cx="4784777" cy="3476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568952" cy="1143000"/>
          </a:xfrm>
        </p:spPr>
        <p:txBody>
          <a:bodyPr/>
          <a:lstStyle/>
          <a:p>
            <a:r>
              <a:rPr lang="ru-RU" sz="4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 самая жадная героиня </a:t>
            </a:r>
            <a:br>
              <a:rPr lang="ru-RU" sz="4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</a:br>
            <a:r>
              <a:rPr lang="ru-RU" sz="4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А. С. </a:t>
            </a:r>
            <a:r>
              <a:rPr lang="ru-RU" sz="4000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пушкина</a:t>
            </a:r>
            <a:r>
              <a:rPr lang="ru-RU" sz="4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?</a:t>
            </a:r>
            <a:endParaRPr lang="ru-RU" sz="40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6948264" y="5949280"/>
            <a:ext cx="1728192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Bookman Old Style" pitchFamily="18" charset="0"/>
              </a:rPr>
              <a:t>НАЗАД</a:t>
            </a:r>
            <a:endParaRPr lang="ru-RU" sz="2800" b="1" i="1" dirty="0">
              <a:latin typeface="Bookman Old Style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63688" y="5954636"/>
            <a:ext cx="1728192" cy="648072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Bookman Old Style" pitchFamily="18" charset="0"/>
              </a:rPr>
              <a:t>ОТВЕТ</a:t>
            </a:r>
            <a:endParaRPr lang="ru-RU" sz="2800" b="1" i="1" dirty="0">
              <a:latin typeface="Bookman Old Style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88595" y="3140968"/>
            <a:ext cx="248786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старуха</a:t>
            </a:r>
            <a:endParaRPr lang="ru-RU" sz="4000" b="1" i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1776937"/>
            <a:ext cx="5113211" cy="38633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496944" cy="1143000"/>
          </a:xfrm>
        </p:spPr>
        <p:txBody>
          <a:bodyPr/>
          <a:lstStyle/>
          <a:p>
            <a:r>
              <a:rPr lang="ru-RU" sz="4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Сколько времени никто не беспокоил </a:t>
            </a:r>
            <a:r>
              <a:rPr lang="ru-RU" sz="4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царство </a:t>
            </a:r>
            <a:r>
              <a:rPr lang="ru-RU" sz="4000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Дадона</a:t>
            </a:r>
            <a:r>
              <a:rPr lang="ru-RU" sz="4000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?</a:t>
            </a:r>
            <a:endParaRPr lang="ru-RU" sz="40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6948264" y="5949280"/>
            <a:ext cx="1728192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Bookman Old Style" pitchFamily="18" charset="0"/>
              </a:rPr>
              <a:t>НАЗАД</a:t>
            </a:r>
            <a:endParaRPr lang="ru-RU" sz="2800" b="1" i="1" dirty="0">
              <a:latin typeface="Bookman Old Style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123728" y="5949280"/>
            <a:ext cx="1728192" cy="648072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Bookman Old Style" pitchFamily="18" charset="0"/>
              </a:rPr>
              <a:t>ОТВЕТ</a:t>
            </a:r>
            <a:endParaRPr lang="ru-RU" sz="2800" b="1" i="1" dirty="0">
              <a:latin typeface="Bookman Old Style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940152" y="2204864"/>
            <a:ext cx="281597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"Год, другой проходит мирно; </a:t>
            </a:r>
            <a:endParaRPr lang="ru-RU" sz="2800" b="1" i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  <a:p>
            <a:pPr algn="just"/>
            <a:r>
              <a:rPr lang="ru-RU" sz="28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Петушок </a:t>
            </a:r>
            <a:r>
              <a:rPr lang="ru-RU" sz="28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сидит все смирно ". (2 года. )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791" y="1916832"/>
            <a:ext cx="5102215" cy="36724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3" y="307143"/>
            <a:ext cx="8784976" cy="1426170"/>
          </a:xfrm>
        </p:spPr>
        <p:txBody>
          <a:bodyPr/>
          <a:lstStyle/>
          <a:p>
            <a:r>
              <a:rPr lang="ru-RU" sz="4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К кому обращался королевич </a:t>
            </a:r>
            <a:r>
              <a:rPr lang="ru-RU" sz="4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 </a:t>
            </a:r>
            <a:r>
              <a:rPr lang="ru-RU" sz="4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с просьбой о помощи?</a:t>
            </a:r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6948264" y="5949280"/>
            <a:ext cx="1728192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Bookman Old Style" pitchFamily="18" charset="0"/>
              </a:rPr>
              <a:t>НАЗАД</a:t>
            </a:r>
            <a:endParaRPr lang="ru-RU" sz="2800" b="1" i="1" dirty="0">
              <a:latin typeface="Bookman Old Style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28872" y="5949280"/>
            <a:ext cx="1728192" cy="648072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Bookman Old Style" pitchFamily="18" charset="0"/>
              </a:rPr>
              <a:t>ОТВЕТ</a:t>
            </a:r>
            <a:endParaRPr lang="ru-RU" sz="2800" b="1" i="1" dirty="0">
              <a:latin typeface="Bookman Old Style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92080" y="2420888"/>
            <a:ext cx="37079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ru-RU" sz="24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«Свет </a:t>
            </a:r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наш солнышко. . </a:t>
            </a:r>
            <a:r>
              <a:rPr lang="ru-RU" sz="24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.»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4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 «Месяц</a:t>
            </a:r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, месяц, мой дружок. . </a:t>
            </a:r>
            <a:r>
              <a:rPr lang="ru-RU" sz="24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.»</a:t>
            </a:r>
            <a:endParaRPr lang="ru-RU" sz="24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ru-RU" sz="24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«Ветер</a:t>
            </a:r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, ветер! Ты могуч. . </a:t>
            </a:r>
            <a:r>
              <a:rPr lang="ru-RU" sz="24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.»</a:t>
            </a:r>
            <a:endParaRPr lang="ru-RU" sz="24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  <p:pic>
        <p:nvPicPr>
          <p:cNvPr id="13314" name="Picture 2" descr="https://avatars.mds.yandex.net/get-pdb/1050037/a3bcabe2-3c6b-4ed2-b1b8-88b56ad44cda/s12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16067"/>
            <a:ext cx="4794865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2506290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just"/>
            <a:r>
              <a:rPr lang="ru-RU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     А народ-то над ним насмеялся: «Поделом тебе, старый невежа! Впредь тебе, невежа, наука: не садись не в свои сани!»</a:t>
            </a:r>
            <a:endParaRPr lang="ru-RU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onstantia" panose="02030602050306030303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1520" y="5998750"/>
            <a:ext cx="1728192" cy="648072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Bookman Old Style" pitchFamily="18" charset="0"/>
              </a:rPr>
              <a:t>ОТВЕТ</a:t>
            </a:r>
            <a:endParaRPr lang="ru-RU" sz="2800" b="1" i="1" dirty="0">
              <a:latin typeface="Bookman Old Style" pitchFamily="18" charset="0"/>
            </a:endParaRPr>
          </a:p>
        </p:txBody>
      </p:sp>
      <p:pic>
        <p:nvPicPr>
          <p:cNvPr id="1030" name="Picture 6" descr="https://ds05.infourok.ru/uploads/ex/0446/0008dde5-37405727/2/img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8" t="6951" r="6688" b="6951"/>
          <a:stretch/>
        </p:blipFill>
        <p:spPr bwMode="auto">
          <a:xfrm>
            <a:off x="0" y="0"/>
            <a:ext cx="9144000" cy="6862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75341" y="3789040"/>
            <a:ext cx="825097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7200" b="1" i="1" dirty="0" smtClean="0">
                <a:solidFill>
                  <a:srgbClr val="282516"/>
                </a:solidFill>
                <a:latin typeface="Usual New" panose="020B0604020202020204" pitchFamily="34" charset="0"/>
              </a:rPr>
              <a:t>Сказка</a:t>
            </a:r>
          </a:p>
          <a:p>
            <a:pPr algn="ctr"/>
            <a:r>
              <a:rPr lang="ru-RU" sz="7200" b="1" i="1" dirty="0" smtClean="0">
                <a:solidFill>
                  <a:srgbClr val="282516"/>
                </a:solidFill>
                <a:latin typeface="Usual New" panose="020B0604020202020204" pitchFamily="34" charset="0"/>
              </a:rPr>
              <a:t>о рыбаке и рыбке</a:t>
            </a:r>
            <a:endParaRPr lang="ru-RU" sz="7200" b="1" i="1" dirty="0">
              <a:solidFill>
                <a:srgbClr val="282516"/>
              </a:solidFill>
              <a:latin typeface="Usual New" panose="020B0604020202020204" pitchFamily="34" charset="0"/>
            </a:endParaRP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7156967" y="5998750"/>
            <a:ext cx="1728192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Bookman Old Style" pitchFamily="18" charset="0"/>
              </a:rPr>
              <a:t>НАЗАД</a:t>
            </a:r>
            <a:endParaRPr lang="ru-RU" sz="2800" b="1" i="1" dirty="0">
              <a:latin typeface="Bookman Old Style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0" y="1743807"/>
            <a:ext cx="3682752" cy="3370386"/>
          </a:xfrm>
        </p:spPr>
        <p:txBody>
          <a:bodyPr/>
          <a:lstStyle/>
          <a:p>
            <a:r>
              <a:rPr lang="ru-RU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Александр</a:t>
            </a:r>
            <a:br>
              <a:rPr lang="ru-RU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</a:br>
            <a:r>
              <a:rPr lang="ru-RU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Сергеевич</a:t>
            </a:r>
            <a:br>
              <a:rPr lang="ru-RU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</a:br>
            <a:r>
              <a:rPr lang="ru-RU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Пушкин</a:t>
            </a:r>
            <a:br>
              <a:rPr lang="ru-RU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</a:b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1799 - 1837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5" y="290688"/>
            <a:ext cx="4128459" cy="63066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59674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4282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just"/>
            <a:r>
              <a:rPr lang="ru-RU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За такое одолженье, - говорит он в восхищенье, - волю первую твою я исполню, как мою.</a:t>
            </a:r>
            <a:endParaRPr lang="ru-RU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onstantia" panose="02030602050306030303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1520" y="5998750"/>
            <a:ext cx="1728192" cy="648072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Bookman Old Style" pitchFamily="18" charset="0"/>
              </a:rPr>
              <a:t>ОТВЕТ</a:t>
            </a:r>
            <a:endParaRPr lang="ru-RU" sz="2800" b="1" i="1" dirty="0">
              <a:latin typeface="Bookman Old Style" pitchFamily="18" charset="0"/>
            </a:endParaRPr>
          </a:p>
        </p:txBody>
      </p:sp>
      <p:pic>
        <p:nvPicPr>
          <p:cNvPr id="2050" name="Picture 2" descr="https://poisk-skazok.ru/wp-content/uploads/2018/07/i_03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98"/>
          <a:stretch/>
        </p:blipFill>
        <p:spPr bwMode="auto">
          <a:xfrm>
            <a:off x="-179630" y="0"/>
            <a:ext cx="9324528" cy="6865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51520" y="-171400"/>
            <a:ext cx="87484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7200" b="1" i="1" dirty="0">
                <a:solidFill>
                  <a:srgbClr val="282516"/>
                </a:solidFill>
                <a:latin typeface="Usual New" panose="020B0604020202020204" pitchFamily="34" charset="0"/>
              </a:rPr>
              <a:t>Сказка</a:t>
            </a:r>
          </a:p>
          <a:p>
            <a:pPr lvl="0" algn="ctr"/>
            <a:r>
              <a:rPr lang="ru-RU" sz="7200" b="1" i="1" dirty="0">
                <a:solidFill>
                  <a:srgbClr val="282516"/>
                </a:solidFill>
                <a:latin typeface="Usual New" panose="020B0604020202020204" pitchFamily="34" charset="0"/>
              </a:rPr>
              <a:t>о </a:t>
            </a:r>
            <a:r>
              <a:rPr lang="ru-RU" sz="7200" b="1" i="1" dirty="0" smtClean="0">
                <a:solidFill>
                  <a:srgbClr val="282516"/>
                </a:solidFill>
                <a:latin typeface="Usual New" panose="020B0604020202020204" pitchFamily="34" charset="0"/>
              </a:rPr>
              <a:t>золотом петушке</a:t>
            </a:r>
            <a:endParaRPr lang="ru-RU" sz="7200" b="1" i="1" dirty="0">
              <a:solidFill>
                <a:srgbClr val="282516"/>
              </a:solidFill>
              <a:latin typeface="Usual New" panose="020B0604020202020204" pitchFamily="34" charset="0"/>
            </a:endParaRPr>
          </a:p>
        </p:txBody>
      </p:sp>
      <p:sp>
        <p:nvSpPr>
          <p:cNvPr id="9" name="Скругленный прямоугольник 8">
            <a:hlinkClick r:id="rId3" action="ppaction://hlinksldjump"/>
          </p:cNvPr>
          <p:cNvSpPr/>
          <p:nvPr/>
        </p:nvSpPr>
        <p:spPr>
          <a:xfrm>
            <a:off x="7271792" y="5998750"/>
            <a:ext cx="1728192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Bookman Old Style" pitchFamily="18" charset="0"/>
              </a:rPr>
              <a:t>НАЗАД</a:t>
            </a:r>
            <a:endParaRPr lang="ru-RU" sz="2800" b="1" i="1" dirty="0">
              <a:latin typeface="Bookman Old Style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51520" y="5998750"/>
            <a:ext cx="1728192" cy="648072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Bookman Old Style" pitchFamily="18" charset="0"/>
              </a:rPr>
              <a:t>ОТВЕТ</a:t>
            </a:r>
            <a:endParaRPr lang="ru-RU" sz="2800" b="1" i="1" dirty="0">
              <a:latin typeface="Bookman Old Style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1933" y="620688"/>
            <a:ext cx="8229600" cy="1930226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just"/>
            <a:r>
              <a:rPr lang="ru-RU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Пошел, сел у берега моря;</a:t>
            </a:r>
            <a:br>
              <a:rPr lang="ru-RU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</a:br>
            <a:r>
              <a:rPr lang="ru-RU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Там он стал веревку крутить да конец ее в море мочить.</a:t>
            </a:r>
            <a:endParaRPr lang="ru-RU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onstantia" panose="02030602050306030303" pitchFamily="18" charset="0"/>
            </a:endParaRPr>
          </a:p>
        </p:txBody>
      </p:sp>
      <p:pic>
        <p:nvPicPr>
          <p:cNvPr id="3074" name="Picture 2" descr="https://mtdata.ru/u1/photo21E7/20027749710-0/original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6"/>
          <a:stretch/>
        </p:blipFill>
        <p:spPr bwMode="auto">
          <a:xfrm>
            <a:off x="5217" y="0"/>
            <a:ext cx="926086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>
            <a:hlinkClick r:id="rId3" action="ppaction://hlinksldjump"/>
          </p:cNvPr>
          <p:cNvSpPr/>
          <p:nvPr/>
        </p:nvSpPr>
        <p:spPr>
          <a:xfrm>
            <a:off x="7308304" y="6027064"/>
            <a:ext cx="1728192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Bookman Old Style" pitchFamily="18" charset="0"/>
              </a:rPr>
              <a:t>НАЗАД</a:t>
            </a:r>
            <a:endParaRPr lang="ru-RU" sz="2800" b="1" i="1" dirty="0">
              <a:latin typeface="Bookman Old Style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324544" y="-99392"/>
            <a:ext cx="928903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5400" b="1" i="1" dirty="0">
                <a:solidFill>
                  <a:srgbClr val="282516"/>
                </a:solidFill>
                <a:latin typeface="Usual New" panose="020B0604020202020204" pitchFamily="34" charset="0"/>
              </a:rPr>
              <a:t>Сказка</a:t>
            </a:r>
          </a:p>
          <a:p>
            <a:pPr lvl="0" algn="ctr"/>
            <a:r>
              <a:rPr lang="ru-RU" sz="5400" b="1" i="1" dirty="0">
                <a:solidFill>
                  <a:srgbClr val="282516"/>
                </a:solidFill>
                <a:latin typeface="Usual New" panose="020B0604020202020204" pitchFamily="34" charset="0"/>
              </a:rPr>
              <a:t>о </a:t>
            </a:r>
            <a:r>
              <a:rPr lang="ru-RU" sz="5400" b="1" i="1" dirty="0" smtClean="0">
                <a:solidFill>
                  <a:srgbClr val="282516"/>
                </a:solidFill>
                <a:latin typeface="Usual New" panose="020B0604020202020204" pitchFamily="34" charset="0"/>
              </a:rPr>
              <a:t>попе и работнике его </a:t>
            </a:r>
            <a:r>
              <a:rPr lang="ru-RU" sz="5400" b="1" i="1" dirty="0" err="1" smtClean="0">
                <a:solidFill>
                  <a:srgbClr val="282516"/>
                </a:solidFill>
                <a:latin typeface="Usual New" panose="020B0604020202020204" pitchFamily="34" charset="0"/>
              </a:rPr>
              <a:t>Балде</a:t>
            </a:r>
            <a:endParaRPr lang="ru-RU" sz="5400" b="1" i="1" dirty="0">
              <a:solidFill>
                <a:srgbClr val="282516"/>
              </a:solidFill>
              <a:latin typeface="Usual New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856" y="332656"/>
            <a:ext cx="8229600" cy="2434282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just"/>
            <a:r>
              <a:rPr lang="ru-RU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     Сват приехал, царь дал слово, а приданое готово: семь торговых городов да сто сорок теремов.</a:t>
            </a:r>
            <a:endParaRPr lang="ru-RU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onstantia" panose="02030602050306030303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259632" y="5949280"/>
            <a:ext cx="1728192" cy="648072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Bookman Old Style" pitchFamily="18" charset="0"/>
              </a:rPr>
              <a:t>ОТВЕТ</a:t>
            </a:r>
            <a:endParaRPr lang="ru-RU" sz="2800" b="1" i="1" dirty="0">
              <a:latin typeface="Bookman Old Style" pitchFamily="18" charset="0"/>
            </a:endParaRPr>
          </a:p>
        </p:txBody>
      </p:sp>
      <p:pic>
        <p:nvPicPr>
          <p:cNvPr id="2056" name="Picture 8" descr="https://coollib.net/i/27/407727/_6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2" r="1072" b="18703"/>
          <a:stretch/>
        </p:blipFill>
        <p:spPr bwMode="auto">
          <a:xfrm>
            <a:off x="-26199" y="0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>
            <a:hlinkClick r:id="rId3" action="ppaction://hlinksldjump"/>
          </p:cNvPr>
          <p:cNvSpPr/>
          <p:nvPr/>
        </p:nvSpPr>
        <p:spPr>
          <a:xfrm>
            <a:off x="7164288" y="5949280"/>
            <a:ext cx="1728192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Bookman Old Style" pitchFamily="18" charset="0"/>
              </a:rPr>
              <a:t>НАЗАД</a:t>
            </a:r>
            <a:endParaRPr lang="ru-RU" sz="2800" b="1" i="1" dirty="0">
              <a:latin typeface="Bookman Old Style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6583" y="-99392"/>
            <a:ext cx="77420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800" b="1" i="1" dirty="0">
                <a:solidFill>
                  <a:schemeClr val="accent5">
                    <a:lumMod val="40000"/>
                    <a:lumOff val="60000"/>
                  </a:schemeClr>
                </a:solidFill>
                <a:latin typeface="Usual New" panose="020B0604020202020204" pitchFamily="34" charset="0"/>
              </a:rPr>
              <a:t>Сказка</a:t>
            </a:r>
          </a:p>
          <a:p>
            <a:pPr lvl="0" algn="ctr"/>
            <a:r>
              <a:rPr lang="ru-RU" sz="4800" b="1" i="1" dirty="0">
                <a:solidFill>
                  <a:schemeClr val="accent5">
                    <a:lumMod val="40000"/>
                    <a:lumOff val="60000"/>
                  </a:schemeClr>
                </a:solidFill>
                <a:latin typeface="Usual New" panose="020B0604020202020204" pitchFamily="34" charset="0"/>
              </a:rPr>
              <a:t>о </a:t>
            </a:r>
            <a:r>
              <a:rPr lang="ru-RU" sz="4800" b="1" i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Usual New" panose="020B0604020202020204" pitchFamily="34" charset="0"/>
              </a:rPr>
              <a:t>мёртвой царевне и о семи богатырях</a:t>
            </a:r>
            <a:endParaRPr lang="ru-RU" sz="4800" b="1" i="1" dirty="0">
              <a:solidFill>
                <a:schemeClr val="accent5">
                  <a:lumMod val="40000"/>
                  <a:lumOff val="60000"/>
                </a:schemeClr>
              </a:solidFill>
              <a:latin typeface="Usual New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71600" y="5949280"/>
            <a:ext cx="1728192" cy="648072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Bookman Old Style" pitchFamily="18" charset="0"/>
              </a:rPr>
              <a:t>ОТВЕТ</a:t>
            </a:r>
            <a:endParaRPr lang="ru-RU" sz="2800" b="1" i="1" dirty="0">
              <a:latin typeface="Bookman Old Style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856" y="476672"/>
            <a:ext cx="8229600" cy="2434282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just"/>
            <a:r>
              <a:rPr lang="ru-RU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Над главою их покорной мать с иконой чудотворной слёзы льёт и говорит: «Бог вас, дети, наградит». </a:t>
            </a:r>
            <a:endParaRPr lang="ru-RU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onstantia" panose="02030602050306030303" pitchFamily="18" charset="0"/>
            </a:endParaRPr>
          </a:p>
        </p:txBody>
      </p:sp>
      <p:pic>
        <p:nvPicPr>
          <p:cNvPr id="3078" name="Picture 6" descr="http://www.playcast.ru/uploads/2017/03/12/2198259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2" t="1723" r="937" b="316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кругленный прямоугольник 8">
            <a:hlinkClick r:id="rId3" action="ppaction://hlinksldjump"/>
          </p:cNvPr>
          <p:cNvSpPr/>
          <p:nvPr/>
        </p:nvSpPr>
        <p:spPr>
          <a:xfrm>
            <a:off x="7092280" y="5877272"/>
            <a:ext cx="1728192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Bookman Old Style" pitchFamily="18" charset="0"/>
              </a:rPr>
              <a:t>НАЗАД</a:t>
            </a:r>
            <a:endParaRPr lang="ru-RU" sz="2800" b="1" i="1" dirty="0">
              <a:latin typeface="Bookman Old Style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3074521"/>
            <a:ext cx="738849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i="1" dirty="0">
                <a:solidFill>
                  <a:schemeClr val="accent4">
                    <a:lumMod val="50000"/>
                  </a:schemeClr>
                </a:solidFill>
                <a:latin typeface="Usual New" panose="020B0604020202020204" pitchFamily="34" charset="0"/>
              </a:rPr>
              <a:t>Сказка</a:t>
            </a:r>
          </a:p>
          <a:p>
            <a:pPr lvl="0" algn="ctr"/>
            <a:r>
              <a:rPr lang="ru-RU" sz="4000" b="1" i="1" dirty="0">
                <a:solidFill>
                  <a:schemeClr val="accent4">
                    <a:lumMod val="50000"/>
                  </a:schemeClr>
                </a:solidFill>
                <a:latin typeface="Usual New" panose="020B0604020202020204" pitchFamily="34" charset="0"/>
              </a:rPr>
              <a:t>о </a:t>
            </a:r>
            <a:r>
              <a:rPr lang="ru-RU" sz="4000" b="1" i="1" dirty="0" smtClean="0">
                <a:solidFill>
                  <a:schemeClr val="accent4">
                    <a:lumMod val="50000"/>
                  </a:schemeClr>
                </a:solidFill>
                <a:latin typeface="Usual New" panose="020B0604020202020204" pitchFamily="34" charset="0"/>
              </a:rPr>
              <a:t>царе </a:t>
            </a:r>
            <a:r>
              <a:rPr lang="ru-RU" sz="4000" b="1" i="1" dirty="0" err="1" smtClean="0">
                <a:solidFill>
                  <a:schemeClr val="accent4">
                    <a:lumMod val="50000"/>
                  </a:schemeClr>
                </a:solidFill>
                <a:latin typeface="Usual New" panose="020B0604020202020204" pitchFamily="34" charset="0"/>
              </a:rPr>
              <a:t>Салтане</a:t>
            </a:r>
            <a:r>
              <a:rPr lang="ru-RU" sz="4000" b="1" i="1" dirty="0" smtClean="0">
                <a:solidFill>
                  <a:schemeClr val="accent4">
                    <a:lumMod val="50000"/>
                  </a:schemeClr>
                </a:solidFill>
                <a:latin typeface="Usual New" panose="020B0604020202020204" pitchFamily="34" charset="0"/>
              </a:rPr>
              <a:t>, о сыне его славном и могучем богатыре князе </a:t>
            </a:r>
            <a:r>
              <a:rPr lang="ru-RU" sz="4000" b="1" i="1" dirty="0" err="1" smtClean="0">
                <a:solidFill>
                  <a:schemeClr val="accent4">
                    <a:lumMod val="50000"/>
                  </a:schemeClr>
                </a:solidFill>
                <a:latin typeface="Usual New" panose="020B0604020202020204" pitchFamily="34" charset="0"/>
              </a:rPr>
              <a:t>Гвидоне</a:t>
            </a:r>
            <a:r>
              <a:rPr lang="ru-RU" sz="4000" b="1" i="1" dirty="0" smtClean="0">
                <a:solidFill>
                  <a:schemeClr val="accent4">
                    <a:lumMod val="50000"/>
                  </a:schemeClr>
                </a:solidFill>
                <a:latin typeface="Usual New" panose="020B0604020202020204" pitchFamily="34" charset="0"/>
              </a:rPr>
              <a:t> </a:t>
            </a:r>
            <a:r>
              <a:rPr lang="ru-RU" sz="4000" b="1" i="1" dirty="0" err="1" smtClean="0">
                <a:solidFill>
                  <a:schemeClr val="accent4">
                    <a:lumMod val="50000"/>
                  </a:schemeClr>
                </a:solidFill>
                <a:latin typeface="Usual New" panose="020B0604020202020204" pitchFamily="34" charset="0"/>
              </a:rPr>
              <a:t>Салтановиче</a:t>
            </a:r>
            <a:r>
              <a:rPr lang="ru-RU" sz="4000" b="1" i="1" dirty="0" smtClean="0">
                <a:solidFill>
                  <a:schemeClr val="accent4">
                    <a:lumMod val="50000"/>
                  </a:schemeClr>
                </a:solidFill>
                <a:latin typeface="Usual New" panose="020B0604020202020204" pitchFamily="34" charset="0"/>
              </a:rPr>
              <a:t> и о прекрасной царевне лебеди</a:t>
            </a:r>
            <a:endParaRPr lang="ru-RU" sz="4000" b="1" i="1" dirty="0">
              <a:solidFill>
                <a:schemeClr val="accent4">
                  <a:lumMod val="50000"/>
                </a:schemeClr>
              </a:solidFill>
              <a:latin typeface="Usual New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70968"/>
            <a:ext cx="8229600" cy="1143000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Что означает устаревшее слово кичка в сказке «О рыбаке и рыбке»? </a:t>
            </a:r>
            <a:r>
              <a:rPr lang="ru-RU" sz="3200" b="1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(«На крыльце стоит его </a:t>
            </a:r>
            <a:r>
              <a:rPr lang="ru-RU" sz="3200" b="1" i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страруха</a:t>
            </a:r>
            <a:r>
              <a:rPr lang="ru-RU" sz="3200" b="1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 …. Парчовая на маковке кичка»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) 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onstantia" panose="02030602050306030303" pitchFamily="18" charset="0"/>
            </a:endParaRPr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6948264" y="5949280"/>
            <a:ext cx="1728192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Bookman Old Style" pitchFamily="18" charset="0"/>
              </a:rPr>
              <a:t>НАЗАД</a:t>
            </a:r>
            <a:endParaRPr lang="ru-RU" sz="2800" b="1" i="1" dirty="0">
              <a:latin typeface="Bookman Old Style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571666" y="5968168"/>
            <a:ext cx="1728192" cy="648072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Bookman Old Style" pitchFamily="18" charset="0"/>
              </a:rPr>
              <a:t>ОТВЕТ</a:t>
            </a:r>
            <a:endParaRPr lang="ru-RU" sz="2800" b="1" i="1" dirty="0">
              <a:latin typeface="Bookman Old Style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4427984" y="3341536"/>
            <a:ext cx="460851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3600" b="1" i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Женский</a:t>
            </a:r>
          </a:p>
          <a:p>
            <a:r>
              <a:rPr lang="ru-RU" sz="3600" b="1" i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 Головной убор</a:t>
            </a:r>
            <a:endParaRPr lang="ru-RU" sz="3600" b="1" i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Constantia" panose="02030602050306030303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28288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pic>
        <p:nvPicPr>
          <p:cNvPr id="1026" name="Picture 2" descr="https://ds02.infourok.ru/uploads/ex/0935/00012e2c-0a453704/img4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9" t="17138" r="17053" b="16713"/>
          <a:stretch/>
        </p:blipFill>
        <p:spPr bwMode="auto">
          <a:xfrm>
            <a:off x="611560" y="2996952"/>
            <a:ext cx="3648405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6948264" y="5949280"/>
            <a:ext cx="1728192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Bookman Old Style" pitchFamily="18" charset="0"/>
              </a:rPr>
              <a:t>НАЗАД</a:t>
            </a:r>
            <a:endParaRPr lang="ru-RU" sz="2800" b="1" i="1" dirty="0">
              <a:latin typeface="Bookman Old Style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563888" y="5949174"/>
            <a:ext cx="1728192" cy="648072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Bookman Old Style" pitchFamily="18" charset="0"/>
              </a:rPr>
              <a:t>ОТВЕТ</a:t>
            </a:r>
            <a:endParaRPr lang="ru-RU" sz="2800" b="1" i="1" dirty="0">
              <a:latin typeface="Bookman Old Style" pitchFamily="18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51520" y="548680"/>
            <a:ext cx="8640960" cy="1570186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just"/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     РУССКИЙ </a:t>
            </a:r>
            <a:r>
              <a:rPr lang="ru-RU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ХУДОЖНИК МИХАИЛ ВРУБЕЛЬ ПОСВЯТИЛ ОДНО ИЗ СВОИХ ПОЛОТЕН ПЕРСОНАЖУ ОДНОЙ ИЗ СКАЗОК А. С. ПУШКИНА. КТО ЭТОТ ПЕРСОНАЖ И ИЗ КАКОЙ СКАЗКИ? 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onstantia" panose="02030602050306030303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2051720" y="3645024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4000" b="1" i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Царевна Лебедь </a:t>
            </a:r>
          </a:p>
          <a:p>
            <a:r>
              <a:rPr lang="ru-RU" sz="2000" b="1" i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Сказка о царе </a:t>
            </a:r>
            <a:r>
              <a:rPr lang="ru-RU" sz="2000" b="1" i="1" cap="all" dirty="0" err="1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салтане</a:t>
            </a:r>
            <a:r>
              <a:rPr lang="ru-RU" sz="2000" b="1" i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, </a:t>
            </a:r>
          </a:p>
          <a:p>
            <a:r>
              <a:rPr lang="ru-RU" sz="2000" b="1" i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о сыне его славном и могучем </a:t>
            </a:r>
          </a:p>
          <a:p>
            <a:r>
              <a:rPr lang="ru-RU" sz="2000" b="1" i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богатыре князе </a:t>
            </a:r>
            <a:r>
              <a:rPr lang="ru-RU" sz="2000" b="1" i="1" cap="all" dirty="0" err="1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гвидоне</a:t>
            </a:r>
            <a:r>
              <a:rPr lang="ru-RU" sz="2000" b="1" i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 </a:t>
            </a:r>
            <a:r>
              <a:rPr lang="ru-RU" sz="2000" b="1" i="1" cap="all" dirty="0" err="1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салтановиче</a:t>
            </a:r>
            <a:endParaRPr lang="ru-RU" sz="2000" b="1" i="1" cap="all" dirty="0" smtClean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Constantia" panose="02030602050306030303" pitchFamily="18" charset="0"/>
            </a:endParaRPr>
          </a:p>
          <a:p>
            <a:r>
              <a:rPr lang="ru-RU" sz="2000" b="1" i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 и о прекрасной царевне лебеди</a:t>
            </a:r>
          </a:p>
          <a:p>
            <a:endParaRPr lang="ru-RU" sz="4000" b="1" i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Constantia" panose="02030602050306030303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925" y="2852936"/>
            <a:ext cx="2890920" cy="3469104"/>
          </a:xfrm>
          <a:prstGeom prst="rect">
            <a:avLst/>
          </a:prstGeom>
        </p:spPr>
      </p:pic>
      <p:pic>
        <p:nvPicPr>
          <p:cNvPr id="13" name="Picture 4" descr="https://art.goldsoch.info/images/carevna-lebed-mihail-vrubel_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925" y="2636912"/>
            <a:ext cx="2890920" cy="4064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6948264" y="5949280"/>
            <a:ext cx="1728192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Bookman Old Style" pitchFamily="18" charset="0"/>
              </a:rPr>
              <a:t>НАЗАД</a:t>
            </a:r>
            <a:endParaRPr lang="ru-RU" sz="2800" b="1" i="1" dirty="0">
              <a:latin typeface="Bookman Old Style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57700" y="5935392"/>
            <a:ext cx="1728192" cy="648072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Bookman Old Style" pitchFamily="18" charset="0"/>
              </a:rPr>
              <a:t>ОТВЕТ</a:t>
            </a:r>
            <a:endParaRPr lang="ru-RU" sz="2800" b="1" i="1" dirty="0">
              <a:latin typeface="Bookman Old Style" pitchFamily="18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Сколько лет прожили старик со старухой?</a:t>
            </a:r>
            <a:endParaRPr lang="ru-RU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onstantia" panose="02030602050306030303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3131840" y="2852936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4000" b="1" i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30 лет </a:t>
            </a:r>
          </a:p>
          <a:p>
            <a:r>
              <a:rPr lang="ru-RU" sz="4000" b="1" i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и </a:t>
            </a:r>
          </a:p>
          <a:p>
            <a:r>
              <a:rPr lang="ru-RU" sz="4000" b="1" i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три года</a:t>
            </a:r>
            <a:endParaRPr lang="ru-RU" sz="4000" b="1" i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Constantia" panose="02030602050306030303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790133"/>
            <a:ext cx="4729193" cy="381665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6948264" y="5949280"/>
            <a:ext cx="1728192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Bookman Old Style" pitchFamily="18" charset="0"/>
              </a:rPr>
              <a:t>НАЗАД</a:t>
            </a:r>
            <a:endParaRPr lang="ru-RU" sz="2800" b="1" i="1" dirty="0">
              <a:latin typeface="Bookman Old Style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66043" y="5949280"/>
            <a:ext cx="1728192" cy="648072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Bookman Old Style" pitchFamily="18" charset="0"/>
              </a:rPr>
              <a:t>ОТВЕТ</a:t>
            </a:r>
            <a:endParaRPr lang="ru-RU" sz="2800" b="1" i="1" dirty="0">
              <a:latin typeface="Bookman Old Style" pitchFamily="18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640960" cy="1786210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just"/>
            <a:r>
              <a:rPr lang="ru-RU" sz="40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Балда</a:t>
            </a:r>
            <a:r>
              <a:rPr lang="ru-RU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 согласился служить у попа за три щелка по лбу и варёную полбу. Что такое полба?</a:t>
            </a:r>
            <a:endParaRPr lang="ru-RU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onstantia" panose="02030602050306030303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4744675" y="3140968"/>
            <a:ext cx="415089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4000" b="1" i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Злак, похожий на пшеницу</a:t>
            </a:r>
          </a:p>
        </p:txBody>
      </p:sp>
      <p:pic>
        <p:nvPicPr>
          <p:cNvPr id="1026" name="Picture 2" descr="https://aldebaran.ru/static/bookimages/15/95/38/15953880.bin.dir/h/i_02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73" r="5536" b="4281"/>
          <a:stretch/>
        </p:blipFill>
        <p:spPr bwMode="auto">
          <a:xfrm>
            <a:off x="1259632" y="2780928"/>
            <a:ext cx="2815366" cy="2832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6804248" y="5979125"/>
            <a:ext cx="1728192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Bookman Old Style" pitchFamily="18" charset="0"/>
              </a:rPr>
              <a:t>НАЗАД</a:t>
            </a:r>
            <a:endParaRPr lang="ru-RU" sz="2800" b="1" i="1" dirty="0">
              <a:latin typeface="Bookman Old Style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619672" y="6021288"/>
            <a:ext cx="1728192" cy="648072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Bookman Old Style" pitchFamily="18" charset="0"/>
              </a:rPr>
              <a:t>ОТВЕТ</a:t>
            </a:r>
            <a:endParaRPr lang="ru-RU" sz="2800" b="1" i="1" dirty="0">
              <a:latin typeface="Bookman Old Style" pitchFamily="18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67544" y="-224097"/>
            <a:ext cx="8229600" cy="2218258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Кто вел учет золотым орехам белочки?</a:t>
            </a:r>
            <a:endParaRPr lang="ru-RU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onstantia" panose="02030602050306030303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4932040" y="3356992"/>
            <a:ext cx="3600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4000" b="1" i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Constantia" panose="02030602050306030303" pitchFamily="18" charset="0"/>
              </a:rPr>
              <a:t>Дьяк</a:t>
            </a:r>
            <a:endParaRPr lang="ru-RU" sz="4000" b="1" i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Constantia" panose="02030602050306030303" pitchFamily="18" charset="0"/>
            </a:endParaRPr>
          </a:p>
        </p:txBody>
      </p:sp>
      <p:pic>
        <p:nvPicPr>
          <p:cNvPr id="14344" name="Picture 8" descr="https://i.pinimg.com/originals/c0/60/e5/c060e529170bb461426685ebe9fd322b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67"/>
          <a:stretch/>
        </p:blipFill>
        <p:spPr bwMode="auto">
          <a:xfrm>
            <a:off x="611560" y="1772816"/>
            <a:ext cx="4232882" cy="403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лилиния 2"/>
          <p:cNvSpPr/>
          <p:nvPr/>
        </p:nvSpPr>
        <p:spPr>
          <a:xfrm>
            <a:off x="395536" y="776993"/>
            <a:ext cx="1559106" cy="935464"/>
          </a:xfrm>
          <a:custGeom>
            <a:avLst/>
            <a:gdLst>
              <a:gd name="connsiteX0" fmla="*/ 0 w 1559106"/>
              <a:gd name="connsiteY0" fmla="*/ 0 h 935464"/>
              <a:gd name="connsiteX1" fmla="*/ 1559106 w 1559106"/>
              <a:gd name="connsiteY1" fmla="*/ 0 h 935464"/>
              <a:gd name="connsiteX2" fmla="*/ 1559106 w 1559106"/>
              <a:gd name="connsiteY2" fmla="*/ 935464 h 935464"/>
              <a:gd name="connsiteX3" fmla="*/ 0 w 1559106"/>
              <a:gd name="connsiteY3" fmla="*/ 935464 h 935464"/>
              <a:gd name="connsiteX4" fmla="*/ 0 w 1559106"/>
              <a:gd name="connsiteY4" fmla="*/ 0 h 93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9106" h="935464">
                <a:moveTo>
                  <a:pt x="0" y="0"/>
                </a:moveTo>
                <a:lnTo>
                  <a:pt x="1559106" y="0"/>
                </a:lnTo>
                <a:lnTo>
                  <a:pt x="1559106" y="935464"/>
                </a:lnTo>
                <a:lnTo>
                  <a:pt x="0" y="93546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3830" tIns="163830" rIns="163830" bIns="163830" numCol="1" spcCol="1270" anchor="ctr" anchorCtr="0">
            <a:noAutofit/>
          </a:bodyPr>
          <a:lstStyle/>
          <a:p>
            <a:pPr lvl="0"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300" kern="1200" dirty="0" smtClean="0">
                <a:hlinkClick r:id="rId4" action="ppaction://hlinksldjump"/>
              </a:rPr>
              <a:t>10</a:t>
            </a:r>
            <a:endParaRPr lang="ru-RU" sz="4300" kern="1200" dirty="0"/>
          </a:p>
        </p:txBody>
      </p:sp>
      <p:sp>
        <p:nvSpPr>
          <p:cNvPr id="5" name="Полилиния 4"/>
          <p:cNvSpPr/>
          <p:nvPr/>
        </p:nvSpPr>
        <p:spPr>
          <a:xfrm>
            <a:off x="2113433" y="778518"/>
            <a:ext cx="1559106" cy="935464"/>
          </a:xfrm>
          <a:custGeom>
            <a:avLst/>
            <a:gdLst>
              <a:gd name="connsiteX0" fmla="*/ 0 w 1559106"/>
              <a:gd name="connsiteY0" fmla="*/ 0 h 935464"/>
              <a:gd name="connsiteX1" fmla="*/ 1559106 w 1559106"/>
              <a:gd name="connsiteY1" fmla="*/ 0 h 935464"/>
              <a:gd name="connsiteX2" fmla="*/ 1559106 w 1559106"/>
              <a:gd name="connsiteY2" fmla="*/ 935464 h 935464"/>
              <a:gd name="connsiteX3" fmla="*/ 0 w 1559106"/>
              <a:gd name="connsiteY3" fmla="*/ 935464 h 935464"/>
              <a:gd name="connsiteX4" fmla="*/ 0 w 1559106"/>
              <a:gd name="connsiteY4" fmla="*/ 0 h 93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9106" h="935464">
                <a:moveTo>
                  <a:pt x="0" y="0"/>
                </a:moveTo>
                <a:lnTo>
                  <a:pt x="1559106" y="0"/>
                </a:lnTo>
                <a:lnTo>
                  <a:pt x="1559106" y="935464"/>
                </a:lnTo>
                <a:lnTo>
                  <a:pt x="0" y="93546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3830" tIns="163830" rIns="163830" bIns="163830" numCol="1" spcCol="1270" anchor="ctr" anchorCtr="0">
            <a:noAutofit/>
          </a:bodyPr>
          <a:lstStyle/>
          <a:p>
            <a:pPr lvl="0"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300" kern="1200" dirty="0" smtClean="0">
                <a:hlinkClick r:id="rId5" action="ppaction://hlinksldjump"/>
              </a:rPr>
              <a:t>20</a:t>
            </a:r>
            <a:endParaRPr lang="ru-RU" sz="4300" kern="1200" dirty="0"/>
          </a:p>
        </p:txBody>
      </p:sp>
      <p:sp>
        <p:nvSpPr>
          <p:cNvPr id="6" name="Полилиния 5"/>
          <p:cNvSpPr/>
          <p:nvPr/>
        </p:nvSpPr>
        <p:spPr>
          <a:xfrm>
            <a:off x="3851915" y="764701"/>
            <a:ext cx="1559106" cy="935464"/>
          </a:xfrm>
          <a:custGeom>
            <a:avLst/>
            <a:gdLst>
              <a:gd name="connsiteX0" fmla="*/ 0 w 1559106"/>
              <a:gd name="connsiteY0" fmla="*/ 0 h 935464"/>
              <a:gd name="connsiteX1" fmla="*/ 1559106 w 1559106"/>
              <a:gd name="connsiteY1" fmla="*/ 0 h 935464"/>
              <a:gd name="connsiteX2" fmla="*/ 1559106 w 1559106"/>
              <a:gd name="connsiteY2" fmla="*/ 935464 h 935464"/>
              <a:gd name="connsiteX3" fmla="*/ 0 w 1559106"/>
              <a:gd name="connsiteY3" fmla="*/ 935464 h 935464"/>
              <a:gd name="connsiteX4" fmla="*/ 0 w 1559106"/>
              <a:gd name="connsiteY4" fmla="*/ 0 h 93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9106" h="935464">
                <a:moveTo>
                  <a:pt x="0" y="0"/>
                </a:moveTo>
                <a:lnTo>
                  <a:pt x="1559106" y="0"/>
                </a:lnTo>
                <a:lnTo>
                  <a:pt x="1559106" y="935464"/>
                </a:lnTo>
                <a:lnTo>
                  <a:pt x="0" y="93546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3830" tIns="163830" rIns="163830" bIns="163830" numCol="1" spcCol="1270" anchor="ctr" anchorCtr="0">
            <a:noAutofit/>
          </a:bodyPr>
          <a:lstStyle/>
          <a:p>
            <a:pPr lvl="0"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300" kern="1200" dirty="0" smtClean="0">
                <a:hlinkClick r:id="rId6" action="ppaction://hlinksldjump"/>
              </a:rPr>
              <a:t>30</a:t>
            </a:r>
            <a:endParaRPr lang="ru-RU" sz="4300" kern="1200" dirty="0"/>
          </a:p>
        </p:txBody>
      </p:sp>
      <p:sp>
        <p:nvSpPr>
          <p:cNvPr id="7" name="Полилиния 6"/>
          <p:cNvSpPr/>
          <p:nvPr/>
        </p:nvSpPr>
        <p:spPr>
          <a:xfrm>
            <a:off x="5543468" y="778518"/>
            <a:ext cx="1559106" cy="935464"/>
          </a:xfrm>
          <a:custGeom>
            <a:avLst/>
            <a:gdLst>
              <a:gd name="connsiteX0" fmla="*/ 0 w 1559106"/>
              <a:gd name="connsiteY0" fmla="*/ 0 h 935464"/>
              <a:gd name="connsiteX1" fmla="*/ 1559106 w 1559106"/>
              <a:gd name="connsiteY1" fmla="*/ 0 h 935464"/>
              <a:gd name="connsiteX2" fmla="*/ 1559106 w 1559106"/>
              <a:gd name="connsiteY2" fmla="*/ 935464 h 935464"/>
              <a:gd name="connsiteX3" fmla="*/ 0 w 1559106"/>
              <a:gd name="connsiteY3" fmla="*/ 935464 h 935464"/>
              <a:gd name="connsiteX4" fmla="*/ 0 w 1559106"/>
              <a:gd name="connsiteY4" fmla="*/ 0 h 93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9106" h="935464">
                <a:moveTo>
                  <a:pt x="0" y="0"/>
                </a:moveTo>
                <a:lnTo>
                  <a:pt x="1559106" y="0"/>
                </a:lnTo>
                <a:lnTo>
                  <a:pt x="1559106" y="935464"/>
                </a:lnTo>
                <a:lnTo>
                  <a:pt x="0" y="93546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3830" tIns="163830" rIns="163830" bIns="163830" numCol="1" spcCol="1270" anchor="ctr" anchorCtr="0">
            <a:noAutofit/>
          </a:bodyPr>
          <a:lstStyle/>
          <a:p>
            <a:pPr lvl="0"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300" kern="1200" dirty="0" smtClean="0">
                <a:hlinkClick r:id="rId7" action="ppaction://hlinksldjump"/>
              </a:rPr>
              <a:t>40</a:t>
            </a:r>
            <a:endParaRPr lang="ru-RU" sz="4300" kern="1200" dirty="0"/>
          </a:p>
        </p:txBody>
      </p:sp>
      <p:sp>
        <p:nvSpPr>
          <p:cNvPr id="8" name="Полилиния 7"/>
          <p:cNvSpPr/>
          <p:nvPr/>
        </p:nvSpPr>
        <p:spPr>
          <a:xfrm>
            <a:off x="7261365" y="764701"/>
            <a:ext cx="1559106" cy="935464"/>
          </a:xfrm>
          <a:custGeom>
            <a:avLst/>
            <a:gdLst>
              <a:gd name="connsiteX0" fmla="*/ 0 w 1559106"/>
              <a:gd name="connsiteY0" fmla="*/ 0 h 935464"/>
              <a:gd name="connsiteX1" fmla="*/ 1559106 w 1559106"/>
              <a:gd name="connsiteY1" fmla="*/ 0 h 935464"/>
              <a:gd name="connsiteX2" fmla="*/ 1559106 w 1559106"/>
              <a:gd name="connsiteY2" fmla="*/ 935464 h 935464"/>
              <a:gd name="connsiteX3" fmla="*/ 0 w 1559106"/>
              <a:gd name="connsiteY3" fmla="*/ 935464 h 935464"/>
              <a:gd name="connsiteX4" fmla="*/ 0 w 1559106"/>
              <a:gd name="connsiteY4" fmla="*/ 0 h 93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9106" h="935464">
                <a:moveTo>
                  <a:pt x="0" y="0"/>
                </a:moveTo>
                <a:lnTo>
                  <a:pt x="1559106" y="0"/>
                </a:lnTo>
                <a:lnTo>
                  <a:pt x="1559106" y="935464"/>
                </a:lnTo>
                <a:lnTo>
                  <a:pt x="0" y="93546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3830" tIns="163830" rIns="163830" bIns="163830" numCol="1" spcCol="1270" anchor="ctr" anchorCtr="0">
            <a:noAutofit/>
          </a:bodyPr>
          <a:lstStyle/>
          <a:p>
            <a:pPr lvl="0"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300" kern="1200" dirty="0" smtClean="0">
                <a:hlinkClick r:id="rId8" action="ppaction://hlinksldjump"/>
              </a:rPr>
              <a:t>50</a:t>
            </a:r>
            <a:endParaRPr lang="ru-RU" sz="4300" kern="1200" dirty="0"/>
          </a:p>
        </p:txBody>
      </p:sp>
      <p:sp>
        <p:nvSpPr>
          <p:cNvPr id="9" name="Полилиния 8"/>
          <p:cNvSpPr/>
          <p:nvPr/>
        </p:nvSpPr>
        <p:spPr>
          <a:xfrm>
            <a:off x="398415" y="1869893"/>
            <a:ext cx="1559106" cy="935464"/>
          </a:xfrm>
          <a:custGeom>
            <a:avLst/>
            <a:gdLst>
              <a:gd name="connsiteX0" fmla="*/ 0 w 1559106"/>
              <a:gd name="connsiteY0" fmla="*/ 0 h 935464"/>
              <a:gd name="connsiteX1" fmla="*/ 1559106 w 1559106"/>
              <a:gd name="connsiteY1" fmla="*/ 0 h 935464"/>
              <a:gd name="connsiteX2" fmla="*/ 1559106 w 1559106"/>
              <a:gd name="connsiteY2" fmla="*/ 935464 h 935464"/>
              <a:gd name="connsiteX3" fmla="*/ 0 w 1559106"/>
              <a:gd name="connsiteY3" fmla="*/ 935464 h 935464"/>
              <a:gd name="connsiteX4" fmla="*/ 0 w 1559106"/>
              <a:gd name="connsiteY4" fmla="*/ 0 h 93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9106" h="935464">
                <a:moveTo>
                  <a:pt x="0" y="0"/>
                </a:moveTo>
                <a:lnTo>
                  <a:pt x="1559106" y="0"/>
                </a:lnTo>
                <a:lnTo>
                  <a:pt x="1559106" y="935464"/>
                </a:lnTo>
                <a:lnTo>
                  <a:pt x="0" y="935464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3830" tIns="163830" rIns="163830" bIns="163830" numCol="1" spcCol="1270" anchor="ctr" anchorCtr="0">
            <a:noAutofit/>
          </a:bodyPr>
          <a:lstStyle/>
          <a:p>
            <a:pPr lvl="0"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300" kern="1200" dirty="0" smtClean="0">
                <a:hlinkClick r:id="rId9" action="ppaction://hlinksldjump"/>
              </a:rPr>
              <a:t>10</a:t>
            </a:r>
            <a:endParaRPr lang="ru-RU" sz="4300" kern="1200" dirty="0"/>
          </a:p>
        </p:txBody>
      </p:sp>
      <p:sp>
        <p:nvSpPr>
          <p:cNvPr id="10" name="Полилиния 9"/>
          <p:cNvSpPr/>
          <p:nvPr/>
        </p:nvSpPr>
        <p:spPr>
          <a:xfrm>
            <a:off x="2113433" y="1869893"/>
            <a:ext cx="1559106" cy="935464"/>
          </a:xfrm>
          <a:custGeom>
            <a:avLst/>
            <a:gdLst>
              <a:gd name="connsiteX0" fmla="*/ 0 w 1559106"/>
              <a:gd name="connsiteY0" fmla="*/ 0 h 935464"/>
              <a:gd name="connsiteX1" fmla="*/ 1559106 w 1559106"/>
              <a:gd name="connsiteY1" fmla="*/ 0 h 935464"/>
              <a:gd name="connsiteX2" fmla="*/ 1559106 w 1559106"/>
              <a:gd name="connsiteY2" fmla="*/ 935464 h 935464"/>
              <a:gd name="connsiteX3" fmla="*/ 0 w 1559106"/>
              <a:gd name="connsiteY3" fmla="*/ 935464 h 935464"/>
              <a:gd name="connsiteX4" fmla="*/ 0 w 1559106"/>
              <a:gd name="connsiteY4" fmla="*/ 0 h 93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9106" h="935464">
                <a:moveTo>
                  <a:pt x="0" y="0"/>
                </a:moveTo>
                <a:lnTo>
                  <a:pt x="1559106" y="0"/>
                </a:lnTo>
                <a:lnTo>
                  <a:pt x="1559106" y="935464"/>
                </a:lnTo>
                <a:lnTo>
                  <a:pt x="0" y="935464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3830" tIns="163830" rIns="163830" bIns="163830" numCol="1" spcCol="1270" anchor="ctr" anchorCtr="0">
            <a:noAutofit/>
          </a:bodyPr>
          <a:lstStyle/>
          <a:p>
            <a:pPr lvl="0"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300" kern="1200" dirty="0" smtClean="0">
                <a:hlinkClick r:id="rId10" action="ppaction://hlinksldjump"/>
              </a:rPr>
              <a:t>20</a:t>
            </a:r>
            <a:endParaRPr lang="ru-RU" sz="4300" kern="1200" dirty="0"/>
          </a:p>
        </p:txBody>
      </p:sp>
      <p:sp>
        <p:nvSpPr>
          <p:cNvPr id="11" name="Полилиния 10"/>
          <p:cNvSpPr/>
          <p:nvPr/>
        </p:nvSpPr>
        <p:spPr>
          <a:xfrm>
            <a:off x="3828450" y="1869893"/>
            <a:ext cx="1559106" cy="935464"/>
          </a:xfrm>
          <a:custGeom>
            <a:avLst/>
            <a:gdLst>
              <a:gd name="connsiteX0" fmla="*/ 0 w 1559106"/>
              <a:gd name="connsiteY0" fmla="*/ 0 h 935464"/>
              <a:gd name="connsiteX1" fmla="*/ 1559106 w 1559106"/>
              <a:gd name="connsiteY1" fmla="*/ 0 h 935464"/>
              <a:gd name="connsiteX2" fmla="*/ 1559106 w 1559106"/>
              <a:gd name="connsiteY2" fmla="*/ 935464 h 935464"/>
              <a:gd name="connsiteX3" fmla="*/ 0 w 1559106"/>
              <a:gd name="connsiteY3" fmla="*/ 935464 h 935464"/>
              <a:gd name="connsiteX4" fmla="*/ 0 w 1559106"/>
              <a:gd name="connsiteY4" fmla="*/ 0 h 93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9106" h="935464">
                <a:moveTo>
                  <a:pt x="0" y="0"/>
                </a:moveTo>
                <a:lnTo>
                  <a:pt x="1559106" y="0"/>
                </a:lnTo>
                <a:lnTo>
                  <a:pt x="1559106" y="935464"/>
                </a:lnTo>
                <a:lnTo>
                  <a:pt x="0" y="935464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3830" tIns="163830" rIns="163830" bIns="163830" numCol="1" spcCol="1270" anchor="ctr" anchorCtr="0">
            <a:noAutofit/>
          </a:bodyPr>
          <a:lstStyle/>
          <a:p>
            <a:pPr lvl="0"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300" kern="1200" dirty="0" smtClean="0">
                <a:hlinkClick r:id="rId11" action="ppaction://hlinksldjump"/>
              </a:rPr>
              <a:t>30</a:t>
            </a:r>
            <a:endParaRPr lang="ru-RU" sz="4300" kern="1200" dirty="0"/>
          </a:p>
        </p:txBody>
      </p:sp>
      <p:sp>
        <p:nvSpPr>
          <p:cNvPr id="12" name="Полилиния 11"/>
          <p:cNvSpPr/>
          <p:nvPr/>
        </p:nvSpPr>
        <p:spPr>
          <a:xfrm>
            <a:off x="5543468" y="1869893"/>
            <a:ext cx="1559106" cy="935464"/>
          </a:xfrm>
          <a:custGeom>
            <a:avLst/>
            <a:gdLst>
              <a:gd name="connsiteX0" fmla="*/ 0 w 1559106"/>
              <a:gd name="connsiteY0" fmla="*/ 0 h 935464"/>
              <a:gd name="connsiteX1" fmla="*/ 1559106 w 1559106"/>
              <a:gd name="connsiteY1" fmla="*/ 0 h 935464"/>
              <a:gd name="connsiteX2" fmla="*/ 1559106 w 1559106"/>
              <a:gd name="connsiteY2" fmla="*/ 935464 h 935464"/>
              <a:gd name="connsiteX3" fmla="*/ 0 w 1559106"/>
              <a:gd name="connsiteY3" fmla="*/ 935464 h 935464"/>
              <a:gd name="connsiteX4" fmla="*/ 0 w 1559106"/>
              <a:gd name="connsiteY4" fmla="*/ 0 h 93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9106" h="935464">
                <a:moveTo>
                  <a:pt x="0" y="0"/>
                </a:moveTo>
                <a:lnTo>
                  <a:pt x="1559106" y="0"/>
                </a:lnTo>
                <a:lnTo>
                  <a:pt x="1559106" y="935464"/>
                </a:lnTo>
                <a:lnTo>
                  <a:pt x="0" y="935464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3830" tIns="163830" rIns="163830" bIns="163830" numCol="1" spcCol="1270" anchor="ctr" anchorCtr="0">
            <a:noAutofit/>
          </a:bodyPr>
          <a:lstStyle/>
          <a:p>
            <a:pPr lvl="0"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300" kern="1200" dirty="0" smtClean="0">
                <a:hlinkClick r:id="rId12" action="ppaction://hlinksldjump"/>
              </a:rPr>
              <a:t>40</a:t>
            </a:r>
            <a:endParaRPr lang="ru-RU" sz="4300" kern="1200" dirty="0"/>
          </a:p>
        </p:txBody>
      </p:sp>
      <p:sp>
        <p:nvSpPr>
          <p:cNvPr id="13" name="Полилиния 12"/>
          <p:cNvSpPr/>
          <p:nvPr/>
        </p:nvSpPr>
        <p:spPr>
          <a:xfrm>
            <a:off x="7258485" y="1869893"/>
            <a:ext cx="1559106" cy="935464"/>
          </a:xfrm>
          <a:custGeom>
            <a:avLst/>
            <a:gdLst>
              <a:gd name="connsiteX0" fmla="*/ 0 w 1559106"/>
              <a:gd name="connsiteY0" fmla="*/ 0 h 935464"/>
              <a:gd name="connsiteX1" fmla="*/ 1559106 w 1559106"/>
              <a:gd name="connsiteY1" fmla="*/ 0 h 935464"/>
              <a:gd name="connsiteX2" fmla="*/ 1559106 w 1559106"/>
              <a:gd name="connsiteY2" fmla="*/ 935464 h 935464"/>
              <a:gd name="connsiteX3" fmla="*/ 0 w 1559106"/>
              <a:gd name="connsiteY3" fmla="*/ 935464 h 935464"/>
              <a:gd name="connsiteX4" fmla="*/ 0 w 1559106"/>
              <a:gd name="connsiteY4" fmla="*/ 0 h 93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9106" h="935464">
                <a:moveTo>
                  <a:pt x="0" y="0"/>
                </a:moveTo>
                <a:lnTo>
                  <a:pt x="1559106" y="0"/>
                </a:lnTo>
                <a:lnTo>
                  <a:pt x="1559106" y="935464"/>
                </a:lnTo>
                <a:lnTo>
                  <a:pt x="0" y="935464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3830" tIns="163830" rIns="163830" bIns="163830" numCol="1" spcCol="1270" anchor="ctr" anchorCtr="0">
            <a:noAutofit/>
          </a:bodyPr>
          <a:lstStyle/>
          <a:p>
            <a:pPr lvl="0"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300" kern="1200" dirty="0" smtClean="0">
                <a:hlinkClick r:id="rId13" action="ppaction://hlinksldjump"/>
              </a:rPr>
              <a:t>50</a:t>
            </a:r>
            <a:endParaRPr lang="ru-RU" sz="4300" kern="1200" dirty="0"/>
          </a:p>
        </p:txBody>
      </p:sp>
      <p:sp>
        <p:nvSpPr>
          <p:cNvPr id="14" name="Полилиния 13"/>
          <p:cNvSpPr/>
          <p:nvPr/>
        </p:nvSpPr>
        <p:spPr>
          <a:xfrm>
            <a:off x="398415" y="2961267"/>
            <a:ext cx="1559106" cy="935464"/>
          </a:xfrm>
          <a:custGeom>
            <a:avLst/>
            <a:gdLst>
              <a:gd name="connsiteX0" fmla="*/ 0 w 1559106"/>
              <a:gd name="connsiteY0" fmla="*/ 0 h 935464"/>
              <a:gd name="connsiteX1" fmla="*/ 1559106 w 1559106"/>
              <a:gd name="connsiteY1" fmla="*/ 0 h 935464"/>
              <a:gd name="connsiteX2" fmla="*/ 1559106 w 1559106"/>
              <a:gd name="connsiteY2" fmla="*/ 935464 h 935464"/>
              <a:gd name="connsiteX3" fmla="*/ 0 w 1559106"/>
              <a:gd name="connsiteY3" fmla="*/ 935464 h 935464"/>
              <a:gd name="connsiteX4" fmla="*/ 0 w 1559106"/>
              <a:gd name="connsiteY4" fmla="*/ 0 h 93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9106" h="935464">
                <a:moveTo>
                  <a:pt x="0" y="0"/>
                </a:moveTo>
                <a:lnTo>
                  <a:pt x="1559106" y="0"/>
                </a:lnTo>
                <a:lnTo>
                  <a:pt x="1559106" y="935464"/>
                </a:lnTo>
                <a:lnTo>
                  <a:pt x="0" y="935464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3830" tIns="163830" rIns="163830" bIns="163830" numCol="1" spcCol="1270" anchor="ctr" anchorCtr="0">
            <a:noAutofit/>
          </a:bodyPr>
          <a:lstStyle/>
          <a:p>
            <a:pPr lvl="0"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300" kern="1200" dirty="0" smtClean="0">
                <a:hlinkClick r:id="rId14" action="ppaction://hlinksldjump"/>
              </a:rPr>
              <a:t>10</a:t>
            </a:r>
            <a:endParaRPr lang="ru-RU" sz="4300" kern="1200" dirty="0"/>
          </a:p>
        </p:txBody>
      </p:sp>
      <p:sp>
        <p:nvSpPr>
          <p:cNvPr id="15" name="Полилиния 14"/>
          <p:cNvSpPr/>
          <p:nvPr/>
        </p:nvSpPr>
        <p:spPr>
          <a:xfrm>
            <a:off x="2113433" y="2961267"/>
            <a:ext cx="1559106" cy="935464"/>
          </a:xfrm>
          <a:custGeom>
            <a:avLst/>
            <a:gdLst>
              <a:gd name="connsiteX0" fmla="*/ 0 w 1559106"/>
              <a:gd name="connsiteY0" fmla="*/ 0 h 935464"/>
              <a:gd name="connsiteX1" fmla="*/ 1559106 w 1559106"/>
              <a:gd name="connsiteY1" fmla="*/ 0 h 935464"/>
              <a:gd name="connsiteX2" fmla="*/ 1559106 w 1559106"/>
              <a:gd name="connsiteY2" fmla="*/ 935464 h 935464"/>
              <a:gd name="connsiteX3" fmla="*/ 0 w 1559106"/>
              <a:gd name="connsiteY3" fmla="*/ 935464 h 935464"/>
              <a:gd name="connsiteX4" fmla="*/ 0 w 1559106"/>
              <a:gd name="connsiteY4" fmla="*/ 0 h 93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9106" h="935464">
                <a:moveTo>
                  <a:pt x="0" y="0"/>
                </a:moveTo>
                <a:lnTo>
                  <a:pt x="1559106" y="0"/>
                </a:lnTo>
                <a:lnTo>
                  <a:pt x="1559106" y="935464"/>
                </a:lnTo>
                <a:lnTo>
                  <a:pt x="0" y="935464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3830" tIns="163830" rIns="163830" bIns="163830" numCol="1" spcCol="1270" anchor="ctr" anchorCtr="0">
            <a:noAutofit/>
          </a:bodyPr>
          <a:lstStyle/>
          <a:p>
            <a:pPr lvl="0"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300" kern="1200" dirty="0" smtClean="0">
                <a:hlinkClick r:id="rId15" action="ppaction://hlinksldjump"/>
              </a:rPr>
              <a:t>20</a:t>
            </a:r>
            <a:endParaRPr lang="ru-RU" sz="4300" kern="1200" dirty="0"/>
          </a:p>
        </p:txBody>
      </p:sp>
      <p:sp>
        <p:nvSpPr>
          <p:cNvPr id="16" name="Полилиния 15"/>
          <p:cNvSpPr/>
          <p:nvPr/>
        </p:nvSpPr>
        <p:spPr>
          <a:xfrm>
            <a:off x="3828450" y="2961267"/>
            <a:ext cx="1559106" cy="935464"/>
          </a:xfrm>
          <a:custGeom>
            <a:avLst/>
            <a:gdLst>
              <a:gd name="connsiteX0" fmla="*/ 0 w 1559106"/>
              <a:gd name="connsiteY0" fmla="*/ 0 h 935464"/>
              <a:gd name="connsiteX1" fmla="*/ 1559106 w 1559106"/>
              <a:gd name="connsiteY1" fmla="*/ 0 h 935464"/>
              <a:gd name="connsiteX2" fmla="*/ 1559106 w 1559106"/>
              <a:gd name="connsiteY2" fmla="*/ 935464 h 935464"/>
              <a:gd name="connsiteX3" fmla="*/ 0 w 1559106"/>
              <a:gd name="connsiteY3" fmla="*/ 935464 h 935464"/>
              <a:gd name="connsiteX4" fmla="*/ 0 w 1559106"/>
              <a:gd name="connsiteY4" fmla="*/ 0 h 93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9106" h="935464">
                <a:moveTo>
                  <a:pt x="0" y="0"/>
                </a:moveTo>
                <a:lnTo>
                  <a:pt x="1559106" y="0"/>
                </a:lnTo>
                <a:lnTo>
                  <a:pt x="1559106" y="935464"/>
                </a:lnTo>
                <a:lnTo>
                  <a:pt x="0" y="935464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3830" tIns="163830" rIns="163830" bIns="163830" numCol="1" spcCol="1270" anchor="ctr" anchorCtr="0">
            <a:noAutofit/>
          </a:bodyPr>
          <a:lstStyle/>
          <a:p>
            <a:pPr lvl="0"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300" kern="1200" dirty="0" smtClean="0">
                <a:hlinkClick r:id="rId16" action="ppaction://hlinksldjump"/>
              </a:rPr>
              <a:t>30</a:t>
            </a:r>
            <a:endParaRPr lang="ru-RU" sz="4300" kern="1200" dirty="0"/>
          </a:p>
        </p:txBody>
      </p:sp>
      <p:sp>
        <p:nvSpPr>
          <p:cNvPr id="17" name="Полилиния 16"/>
          <p:cNvSpPr/>
          <p:nvPr/>
        </p:nvSpPr>
        <p:spPr>
          <a:xfrm>
            <a:off x="5543468" y="2961267"/>
            <a:ext cx="1559106" cy="935464"/>
          </a:xfrm>
          <a:custGeom>
            <a:avLst/>
            <a:gdLst>
              <a:gd name="connsiteX0" fmla="*/ 0 w 1559106"/>
              <a:gd name="connsiteY0" fmla="*/ 0 h 935464"/>
              <a:gd name="connsiteX1" fmla="*/ 1559106 w 1559106"/>
              <a:gd name="connsiteY1" fmla="*/ 0 h 935464"/>
              <a:gd name="connsiteX2" fmla="*/ 1559106 w 1559106"/>
              <a:gd name="connsiteY2" fmla="*/ 935464 h 935464"/>
              <a:gd name="connsiteX3" fmla="*/ 0 w 1559106"/>
              <a:gd name="connsiteY3" fmla="*/ 935464 h 935464"/>
              <a:gd name="connsiteX4" fmla="*/ 0 w 1559106"/>
              <a:gd name="connsiteY4" fmla="*/ 0 h 93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9106" h="935464">
                <a:moveTo>
                  <a:pt x="0" y="0"/>
                </a:moveTo>
                <a:lnTo>
                  <a:pt x="1559106" y="0"/>
                </a:lnTo>
                <a:lnTo>
                  <a:pt x="1559106" y="935464"/>
                </a:lnTo>
                <a:lnTo>
                  <a:pt x="0" y="935464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3830" tIns="163830" rIns="163830" bIns="163830" numCol="1" spcCol="1270" anchor="ctr" anchorCtr="0">
            <a:noAutofit/>
          </a:bodyPr>
          <a:lstStyle/>
          <a:p>
            <a:pPr lvl="0"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300" kern="1200" dirty="0" smtClean="0">
                <a:hlinkClick r:id="rId17" action="ppaction://hlinksldjump"/>
              </a:rPr>
              <a:t>40</a:t>
            </a:r>
            <a:endParaRPr lang="ru-RU" sz="4300" kern="1200" dirty="0"/>
          </a:p>
        </p:txBody>
      </p:sp>
      <p:sp>
        <p:nvSpPr>
          <p:cNvPr id="18" name="Полилиния 17"/>
          <p:cNvSpPr/>
          <p:nvPr/>
        </p:nvSpPr>
        <p:spPr>
          <a:xfrm>
            <a:off x="7258485" y="2961267"/>
            <a:ext cx="1559106" cy="935464"/>
          </a:xfrm>
          <a:custGeom>
            <a:avLst/>
            <a:gdLst>
              <a:gd name="connsiteX0" fmla="*/ 0 w 1559106"/>
              <a:gd name="connsiteY0" fmla="*/ 0 h 935464"/>
              <a:gd name="connsiteX1" fmla="*/ 1559106 w 1559106"/>
              <a:gd name="connsiteY1" fmla="*/ 0 h 935464"/>
              <a:gd name="connsiteX2" fmla="*/ 1559106 w 1559106"/>
              <a:gd name="connsiteY2" fmla="*/ 935464 h 935464"/>
              <a:gd name="connsiteX3" fmla="*/ 0 w 1559106"/>
              <a:gd name="connsiteY3" fmla="*/ 935464 h 935464"/>
              <a:gd name="connsiteX4" fmla="*/ 0 w 1559106"/>
              <a:gd name="connsiteY4" fmla="*/ 0 h 93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9106" h="935464">
                <a:moveTo>
                  <a:pt x="0" y="0"/>
                </a:moveTo>
                <a:lnTo>
                  <a:pt x="1559106" y="0"/>
                </a:lnTo>
                <a:lnTo>
                  <a:pt x="1559106" y="935464"/>
                </a:lnTo>
                <a:lnTo>
                  <a:pt x="0" y="935464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3830" tIns="163830" rIns="163830" bIns="163830" numCol="1" spcCol="1270" anchor="ctr" anchorCtr="0">
            <a:noAutofit/>
          </a:bodyPr>
          <a:lstStyle/>
          <a:p>
            <a:pPr lvl="0"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300" kern="1200" dirty="0" smtClean="0">
                <a:hlinkClick r:id="rId18" action="ppaction://hlinksldjump"/>
              </a:rPr>
              <a:t>50</a:t>
            </a:r>
            <a:endParaRPr lang="ru-RU" sz="4300" kern="1200" dirty="0"/>
          </a:p>
        </p:txBody>
      </p:sp>
      <p:sp>
        <p:nvSpPr>
          <p:cNvPr id="19" name="Полилиния 18"/>
          <p:cNvSpPr/>
          <p:nvPr/>
        </p:nvSpPr>
        <p:spPr>
          <a:xfrm>
            <a:off x="398415" y="4052642"/>
            <a:ext cx="1559106" cy="935464"/>
          </a:xfrm>
          <a:custGeom>
            <a:avLst/>
            <a:gdLst>
              <a:gd name="connsiteX0" fmla="*/ 0 w 1559106"/>
              <a:gd name="connsiteY0" fmla="*/ 0 h 935464"/>
              <a:gd name="connsiteX1" fmla="*/ 1559106 w 1559106"/>
              <a:gd name="connsiteY1" fmla="*/ 0 h 935464"/>
              <a:gd name="connsiteX2" fmla="*/ 1559106 w 1559106"/>
              <a:gd name="connsiteY2" fmla="*/ 935464 h 935464"/>
              <a:gd name="connsiteX3" fmla="*/ 0 w 1559106"/>
              <a:gd name="connsiteY3" fmla="*/ 935464 h 935464"/>
              <a:gd name="connsiteX4" fmla="*/ 0 w 1559106"/>
              <a:gd name="connsiteY4" fmla="*/ 0 h 93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9106" h="935464">
                <a:moveTo>
                  <a:pt x="0" y="0"/>
                </a:moveTo>
                <a:lnTo>
                  <a:pt x="1559106" y="0"/>
                </a:lnTo>
                <a:lnTo>
                  <a:pt x="1559106" y="935464"/>
                </a:lnTo>
                <a:lnTo>
                  <a:pt x="0" y="935464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3830" tIns="163830" rIns="163830" bIns="163830" numCol="1" spcCol="1270" anchor="ctr" anchorCtr="0">
            <a:noAutofit/>
          </a:bodyPr>
          <a:lstStyle/>
          <a:p>
            <a:pPr lvl="0"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300" kern="1200" dirty="0" smtClean="0">
                <a:hlinkClick r:id="rId19" action="ppaction://hlinksldjump"/>
              </a:rPr>
              <a:t>10</a:t>
            </a:r>
            <a:endParaRPr lang="ru-RU" sz="4300" kern="1200" dirty="0"/>
          </a:p>
        </p:txBody>
      </p:sp>
      <p:sp>
        <p:nvSpPr>
          <p:cNvPr id="20" name="Полилиния 19"/>
          <p:cNvSpPr/>
          <p:nvPr/>
        </p:nvSpPr>
        <p:spPr>
          <a:xfrm>
            <a:off x="2113433" y="4052642"/>
            <a:ext cx="1559106" cy="935464"/>
          </a:xfrm>
          <a:custGeom>
            <a:avLst/>
            <a:gdLst>
              <a:gd name="connsiteX0" fmla="*/ 0 w 1559106"/>
              <a:gd name="connsiteY0" fmla="*/ 0 h 935464"/>
              <a:gd name="connsiteX1" fmla="*/ 1559106 w 1559106"/>
              <a:gd name="connsiteY1" fmla="*/ 0 h 935464"/>
              <a:gd name="connsiteX2" fmla="*/ 1559106 w 1559106"/>
              <a:gd name="connsiteY2" fmla="*/ 935464 h 935464"/>
              <a:gd name="connsiteX3" fmla="*/ 0 w 1559106"/>
              <a:gd name="connsiteY3" fmla="*/ 935464 h 935464"/>
              <a:gd name="connsiteX4" fmla="*/ 0 w 1559106"/>
              <a:gd name="connsiteY4" fmla="*/ 0 h 93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9106" h="935464">
                <a:moveTo>
                  <a:pt x="0" y="0"/>
                </a:moveTo>
                <a:lnTo>
                  <a:pt x="1559106" y="0"/>
                </a:lnTo>
                <a:lnTo>
                  <a:pt x="1559106" y="935464"/>
                </a:lnTo>
                <a:lnTo>
                  <a:pt x="0" y="935464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3830" tIns="163830" rIns="163830" bIns="163830" numCol="1" spcCol="1270" anchor="ctr" anchorCtr="0">
            <a:noAutofit/>
          </a:bodyPr>
          <a:lstStyle/>
          <a:p>
            <a:pPr lvl="0"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300" kern="1200" dirty="0" smtClean="0">
                <a:hlinkClick r:id="rId20" action="ppaction://hlinksldjump"/>
              </a:rPr>
              <a:t>20</a:t>
            </a:r>
            <a:endParaRPr lang="ru-RU" sz="4300" kern="1200" dirty="0"/>
          </a:p>
        </p:txBody>
      </p:sp>
      <p:sp>
        <p:nvSpPr>
          <p:cNvPr id="21" name="Полилиния 20"/>
          <p:cNvSpPr/>
          <p:nvPr/>
        </p:nvSpPr>
        <p:spPr>
          <a:xfrm>
            <a:off x="3828450" y="4052642"/>
            <a:ext cx="1559106" cy="935464"/>
          </a:xfrm>
          <a:custGeom>
            <a:avLst/>
            <a:gdLst>
              <a:gd name="connsiteX0" fmla="*/ 0 w 1559106"/>
              <a:gd name="connsiteY0" fmla="*/ 0 h 935464"/>
              <a:gd name="connsiteX1" fmla="*/ 1559106 w 1559106"/>
              <a:gd name="connsiteY1" fmla="*/ 0 h 935464"/>
              <a:gd name="connsiteX2" fmla="*/ 1559106 w 1559106"/>
              <a:gd name="connsiteY2" fmla="*/ 935464 h 935464"/>
              <a:gd name="connsiteX3" fmla="*/ 0 w 1559106"/>
              <a:gd name="connsiteY3" fmla="*/ 935464 h 935464"/>
              <a:gd name="connsiteX4" fmla="*/ 0 w 1559106"/>
              <a:gd name="connsiteY4" fmla="*/ 0 h 93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9106" h="935464">
                <a:moveTo>
                  <a:pt x="0" y="0"/>
                </a:moveTo>
                <a:lnTo>
                  <a:pt x="1559106" y="0"/>
                </a:lnTo>
                <a:lnTo>
                  <a:pt x="1559106" y="935464"/>
                </a:lnTo>
                <a:lnTo>
                  <a:pt x="0" y="935464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3830" tIns="163830" rIns="163830" bIns="163830" numCol="1" spcCol="1270" anchor="ctr" anchorCtr="0">
            <a:noAutofit/>
          </a:bodyPr>
          <a:lstStyle/>
          <a:p>
            <a:pPr lvl="0"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300" kern="1200" dirty="0" smtClean="0">
                <a:hlinkClick r:id="rId21" action="ppaction://hlinksldjump"/>
              </a:rPr>
              <a:t>30</a:t>
            </a:r>
            <a:endParaRPr lang="ru-RU" sz="4300" kern="1200" dirty="0"/>
          </a:p>
        </p:txBody>
      </p:sp>
      <p:sp>
        <p:nvSpPr>
          <p:cNvPr id="22" name="Полилиния 21"/>
          <p:cNvSpPr/>
          <p:nvPr/>
        </p:nvSpPr>
        <p:spPr>
          <a:xfrm>
            <a:off x="5543468" y="4052642"/>
            <a:ext cx="1559106" cy="935464"/>
          </a:xfrm>
          <a:custGeom>
            <a:avLst/>
            <a:gdLst>
              <a:gd name="connsiteX0" fmla="*/ 0 w 1559106"/>
              <a:gd name="connsiteY0" fmla="*/ 0 h 935464"/>
              <a:gd name="connsiteX1" fmla="*/ 1559106 w 1559106"/>
              <a:gd name="connsiteY1" fmla="*/ 0 h 935464"/>
              <a:gd name="connsiteX2" fmla="*/ 1559106 w 1559106"/>
              <a:gd name="connsiteY2" fmla="*/ 935464 h 935464"/>
              <a:gd name="connsiteX3" fmla="*/ 0 w 1559106"/>
              <a:gd name="connsiteY3" fmla="*/ 935464 h 935464"/>
              <a:gd name="connsiteX4" fmla="*/ 0 w 1559106"/>
              <a:gd name="connsiteY4" fmla="*/ 0 h 93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9106" h="935464">
                <a:moveTo>
                  <a:pt x="0" y="0"/>
                </a:moveTo>
                <a:lnTo>
                  <a:pt x="1559106" y="0"/>
                </a:lnTo>
                <a:lnTo>
                  <a:pt x="1559106" y="935464"/>
                </a:lnTo>
                <a:lnTo>
                  <a:pt x="0" y="935464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3830" tIns="163830" rIns="163830" bIns="163830" numCol="1" spcCol="1270" anchor="ctr" anchorCtr="0">
            <a:noAutofit/>
          </a:bodyPr>
          <a:lstStyle/>
          <a:p>
            <a:pPr lvl="0"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300" kern="1200" dirty="0" smtClean="0">
                <a:hlinkClick r:id="rId22" action="ppaction://hlinksldjump"/>
              </a:rPr>
              <a:t>40</a:t>
            </a:r>
            <a:endParaRPr lang="ru-RU" sz="4300" kern="1200" dirty="0"/>
          </a:p>
        </p:txBody>
      </p:sp>
      <p:sp>
        <p:nvSpPr>
          <p:cNvPr id="23" name="Полилиния 22"/>
          <p:cNvSpPr/>
          <p:nvPr/>
        </p:nvSpPr>
        <p:spPr>
          <a:xfrm>
            <a:off x="7258485" y="4052642"/>
            <a:ext cx="1559106" cy="935464"/>
          </a:xfrm>
          <a:custGeom>
            <a:avLst/>
            <a:gdLst>
              <a:gd name="connsiteX0" fmla="*/ 0 w 1559106"/>
              <a:gd name="connsiteY0" fmla="*/ 0 h 935464"/>
              <a:gd name="connsiteX1" fmla="*/ 1559106 w 1559106"/>
              <a:gd name="connsiteY1" fmla="*/ 0 h 935464"/>
              <a:gd name="connsiteX2" fmla="*/ 1559106 w 1559106"/>
              <a:gd name="connsiteY2" fmla="*/ 935464 h 935464"/>
              <a:gd name="connsiteX3" fmla="*/ 0 w 1559106"/>
              <a:gd name="connsiteY3" fmla="*/ 935464 h 935464"/>
              <a:gd name="connsiteX4" fmla="*/ 0 w 1559106"/>
              <a:gd name="connsiteY4" fmla="*/ 0 h 93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9106" h="935464">
                <a:moveTo>
                  <a:pt x="0" y="0"/>
                </a:moveTo>
                <a:lnTo>
                  <a:pt x="1559106" y="0"/>
                </a:lnTo>
                <a:lnTo>
                  <a:pt x="1559106" y="935464"/>
                </a:lnTo>
                <a:lnTo>
                  <a:pt x="0" y="935464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3830" tIns="163830" rIns="163830" bIns="163830" numCol="1" spcCol="1270" anchor="ctr" anchorCtr="0">
            <a:noAutofit/>
          </a:bodyPr>
          <a:lstStyle/>
          <a:p>
            <a:pPr lvl="0"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300" kern="1200" dirty="0" smtClean="0">
                <a:hlinkClick r:id="rId23" action="ppaction://hlinksldjump"/>
              </a:rPr>
              <a:t>50</a:t>
            </a:r>
            <a:endParaRPr lang="ru-RU" sz="4300" kern="1200" dirty="0"/>
          </a:p>
        </p:txBody>
      </p:sp>
      <p:sp>
        <p:nvSpPr>
          <p:cNvPr id="24" name="Полилиния 23"/>
          <p:cNvSpPr/>
          <p:nvPr/>
        </p:nvSpPr>
        <p:spPr>
          <a:xfrm>
            <a:off x="398415" y="5144017"/>
            <a:ext cx="1559106" cy="935464"/>
          </a:xfrm>
          <a:custGeom>
            <a:avLst/>
            <a:gdLst>
              <a:gd name="connsiteX0" fmla="*/ 0 w 1559106"/>
              <a:gd name="connsiteY0" fmla="*/ 0 h 935464"/>
              <a:gd name="connsiteX1" fmla="*/ 1559106 w 1559106"/>
              <a:gd name="connsiteY1" fmla="*/ 0 h 935464"/>
              <a:gd name="connsiteX2" fmla="*/ 1559106 w 1559106"/>
              <a:gd name="connsiteY2" fmla="*/ 935464 h 935464"/>
              <a:gd name="connsiteX3" fmla="*/ 0 w 1559106"/>
              <a:gd name="connsiteY3" fmla="*/ 935464 h 935464"/>
              <a:gd name="connsiteX4" fmla="*/ 0 w 1559106"/>
              <a:gd name="connsiteY4" fmla="*/ 0 h 93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9106" h="935464">
                <a:moveTo>
                  <a:pt x="0" y="0"/>
                </a:moveTo>
                <a:lnTo>
                  <a:pt x="1559106" y="0"/>
                </a:lnTo>
                <a:lnTo>
                  <a:pt x="1559106" y="935464"/>
                </a:lnTo>
                <a:lnTo>
                  <a:pt x="0" y="935464"/>
                </a:lnTo>
                <a:lnTo>
                  <a:pt x="0" y="0"/>
                </a:lnTo>
                <a:close/>
              </a:path>
            </a:pathLst>
          </a:custGeom>
          <a:solidFill>
            <a:srgbClr val="7030A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3830" tIns="163830" rIns="163830" bIns="163830" numCol="1" spcCol="1270" anchor="ctr" anchorCtr="0">
            <a:noAutofit/>
          </a:bodyPr>
          <a:lstStyle/>
          <a:p>
            <a:pPr lvl="0"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300" kern="1200" dirty="0" smtClean="0">
                <a:hlinkClick r:id="rId24" action="ppaction://hlinksldjump"/>
              </a:rPr>
              <a:t>10</a:t>
            </a:r>
            <a:endParaRPr lang="ru-RU" sz="4300" kern="1200" dirty="0"/>
          </a:p>
        </p:txBody>
      </p:sp>
      <p:sp>
        <p:nvSpPr>
          <p:cNvPr id="25" name="Полилиния 24"/>
          <p:cNvSpPr/>
          <p:nvPr/>
        </p:nvSpPr>
        <p:spPr>
          <a:xfrm>
            <a:off x="2113433" y="5144017"/>
            <a:ext cx="1559106" cy="935464"/>
          </a:xfrm>
          <a:custGeom>
            <a:avLst/>
            <a:gdLst>
              <a:gd name="connsiteX0" fmla="*/ 0 w 1559106"/>
              <a:gd name="connsiteY0" fmla="*/ 0 h 935464"/>
              <a:gd name="connsiteX1" fmla="*/ 1559106 w 1559106"/>
              <a:gd name="connsiteY1" fmla="*/ 0 h 935464"/>
              <a:gd name="connsiteX2" fmla="*/ 1559106 w 1559106"/>
              <a:gd name="connsiteY2" fmla="*/ 935464 h 935464"/>
              <a:gd name="connsiteX3" fmla="*/ 0 w 1559106"/>
              <a:gd name="connsiteY3" fmla="*/ 935464 h 935464"/>
              <a:gd name="connsiteX4" fmla="*/ 0 w 1559106"/>
              <a:gd name="connsiteY4" fmla="*/ 0 h 93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9106" h="935464">
                <a:moveTo>
                  <a:pt x="0" y="0"/>
                </a:moveTo>
                <a:lnTo>
                  <a:pt x="1559106" y="0"/>
                </a:lnTo>
                <a:lnTo>
                  <a:pt x="1559106" y="935464"/>
                </a:lnTo>
                <a:lnTo>
                  <a:pt x="0" y="935464"/>
                </a:lnTo>
                <a:lnTo>
                  <a:pt x="0" y="0"/>
                </a:lnTo>
                <a:close/>
              </a:path>
            </a:pathLst>
          </a:custGeom>
          <a:solidFill>
            <a:srgbClr val="7030A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3830" tIns="163830" rIns="163830" bIns="163830" numCol="1" spcCol="1270" anchor="ctr" anchorCtr="0">
            <a:noAutofit/>
          </a:bodyPr>
          <a:lstStyle/>
          <a:p>
            <a:pPr lvl="0"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300" kern="1200" dirty="0" smtClean="0">
                <a:hlinkClick r:id="rId25" action="ppaction://hlinksldjump"/>
              </a:rPr>
              <a:t>20</a:t>
            </a:r>
            <a:endParaRPr lang="ru-RU" sz="4300" kern="1200" dirty="0"/>
          </a:p>
        </p:txBody>
      </p:sp>
      <p:sp>
        <p:nvSpPr>
          <p:cNvPr id="26" name="Полилиния 25"/>
          <p:cNvSpPr/>
          <p:nvPr/>
        </p:nvSpPr>
        <p:spPr>
          <a:xfrm>
            <a:off x="3828450" y="5144017"/>
            <a:ext cx="1559106" cy="935464"/>
          </a:xfrm>
          <a:custGeom>
            <a:avLst/>
            <a:gdLst>
              <a:gd name="connsiteX0" fmla="*/ 0 w 1559106"/>
              <a:gd name="connsiteY0" fmla="*/ 0 h 935464"/>
              <a:gd name="connsiteX1" fmla="*/ 1559106 w 1559106"/>
              <a:gd name="connsiteY1" fmla="*/ 0 h 935464"/>
              <a:gd name="connsiteX2" fmla="*/ 1559106 w 1559106"/>
              <a:gd name="connsiteY2" fmla="*/ 935464 h 935464"/>
              <a:gd name="connsiteX3" fmla="*/ 0 w 1559106"/>
              <a:gd name="connsiteY3" fmla="*/ 935464 h 935464"/>
              <a:gd name="connsiteX4" fmla="*/ 0 w 1559106"/>
              <a:gd name="connsiteY4" fmla="*/ 0 h 93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9106" h="935464">
                <a:moveTo>
                  <a:pt x="0" y="0"/>
                </a:moveTo>
                <a:lnTo>
                  <a:pt x="1559106" y="0"/>
                </a:lnTo>
                <a:lnTo>
                  <a:pt x="1559106" y="935464"/>
                </a:lnTo>
                <a:lnTo>
                  <a:pt x="0" y="935464"/>
                </a:lnTo>
                <a:lnTo>
                  <a:pt x="0" y="0"/>
                </a:lnTo>
                <a:close/>
              </a:path>
            </a:pathLst>
          </a:custGeom>
          <a:solidFill>
            <a:srgbClr val="7030A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3830" tIns="163830" rIns="163830" bIns="163830" numCol="1" spcCol="1270" anchor="ctr" anchorCtr="0">
            <a:noAutofit/>
          </a:bodyPr>
          <a:lstStyle/>
          <a:p>
            <a:pPr lvl="0"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300" kern="1200" dirty="0" smtClean="0">
                <a:hlinkClick r:id="rId26" action="ppaction://hlinksldjump"/>
              </a:rPr>
              <a:t>30</a:t>
            </a:r>
            <a:endParaRPr lang="ru-RU" sz="4300" kern="1200" dirty="0"/>
          </a:p>
        </p:txBody>
      </p:sp>
      <p:sp>
        <p:nvSpPr>
          <p:cNvPr id="27" name="Полилиния 26"/>
          <p:cNvSpPr/>
          <p:nvPr/>
        </p:nvSpPr>
        <p:spPr>
          <a:xfrm>
            <a:off x="5543468" y="5144017"/>
            <a:ext cx="1559106" cy="935464"/>
          </a:xfrm>
          <a:custGeom>
            <a:avLst/>
            <a:gdLst>
              <a:gd name="connsiteX0" fmla="*/ 0 w 1559106"/>
              <a:gd name="connsiteY0" fmla="*/ 0 h 935464"/>
              <a:gd name="connsiteX1" fmla="*/ 1559106 w 1559106"/>
              <a:gd name="connsiteY1" fmla="*/ 0 h 935464"/>
              <a:gd name="connsiteX2" fmla="*/ 1559106 w 1559106"/>
              <a:gd name="connsiteY2" fmla="*/ 935464 h 935464"/>
              <a:gd name="connsiteX3" fmla="*/ 0 w 1559106"/>
              <a:gd name="connsiteY3" fmla="*/ 935464 h 935464"/>
              <a:gd name="connsiteX4" fmla="*/ 0 w 1559106"/>
              <a:gd name="connsiteY4" fmla="*/ 0 h 93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9106" h="935464">
                <a:moveTo>
                  <a:pt x="0" y="0"/>
                </a:moveTo>
                <a:lnTo>
                  <a:pt x="1559106" y="0"/>
                </a:lnTo>
                <a:lnTo>
                  <a:pt x="1559106" y="935464"/>
                </a:lnTo>
                <a:lnTo>
                  <a:pt x="0" y="935464"/>
                </a:lnTo>
                <a:lnTo>
                  <a:pt x="0" y="0"/>
                </a:lnTo>
                <a:close/>
              </a:path>
            </a:pathLst>
          </a:custGeom>
          <a:solidFill>
            <a:srgbClr val="7030A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3830" tIns="163830" rIns="163830" bIns="163830" numCol="1" spcCol="1270" anchor="ctr" anchorCtr="0">
            <a:noAutofit/>
          </a:bodyPr>
          <a:lstStyle/>
          <a:p>
            <a:pPr lvl="0"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300" kern="1200" dirty="0" smtClean="0">
                <a:hlinkClick r:id="rId27" action="ppaction://hlinksldjump"/>
              </a:rPr>
              <a:t>40</a:t>
            </a:r>
            <a:endParaRPr lang="ru-RU" sz="4300" kern="1200" dirty="0"/>
          </a:p>
        </p:txBody>
      </p:sp>
      <p:sp>
        <p:nvSpPr>
          <p:cNvPr id="28" name="Полилиния 27"/>
          <p:cNvSpPr/>
          <p:nvPr/>
        </p:nvSpPr>
        <p:spPr>
          <a:xfrm>
            <a:off x="7258485" y="5144017"/>
            <a:ext cx="1559106" cy="935464"/>
          </a:xfrm>
          <a:custGeom>
            <a:avLst/>
            <a:gdLst>
              <a:gd name="connsiteX0" fmla="*/ 0 w 1559106"/>
              <a:gd name="connsiteY0" fmla="*/ 0 h 935464"/>
              <a:gd name="connsiteX1" fmla="*/ 1559106 w 1559106"/>
              <a:gd name="connsiteY1" fmla="*/ 0 h 935464"/>
              <a:gd name="connsiteX2" fmla="*/ 1559106 w 1559106"/>
              <a:gd name="connsiteY2" fmla="*/ 935464 h 935464"/>
              <a:gd name="connsiteX3" fmla="*/ 0 w 1559106"/>
              <a:gd name="connsiteY3" fmla="*/ 935464 h 935464"/>
              <a:gd name="connsiteX4" fmla="*/ 0 w 1559106"/>
              <a:gd name="connsiteY4" fmla="*/ 0 h 93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9106" h="935464">
                <a:moveTo>
                  <a:pt x="0" y="0"/>
                </a:moveTo>
                <a:lnTo>
                  <a:pt x="1559106" y="0"/>
                </a:lnTo>
                <a:lnTo>
                  <a:pt x="1559106" y="935464"/>
                </a:lnTo>
                <a:lnTo>
                  <a:pt x="0" y="935464"/>
                </a:lnTo>
                <a:lnTo>
                  <a:pt x="0" y="0"/>
                </a:lnTo>
                <a:close/>
              </a:path>
            </a:pathLst>
          </a:custGeom>
          <a:solidFill>
            <a:srgbClr val="7030A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3830" tIns="163830" rIns="163830" bIns="163830" numCol="1" spcCol="1270" anchor="ctr" anchorCtr="0">
            <a:noAutofit/>
          </a:bodyPr>
          <a:lstStyle/>
          <a:p>
            <a:pPr lvl="0"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300" kern="1200" dirty="0" smtClean="0">
                <a:hlinkClick r:id="rId28" action="ppaction://hlinksldjump"/>
              </a:rPr>
              <a:t>50</a:t>
            </a:r>
            <a:endParaRPr lang="ru-RU" sz="4300" kern="1200" dirty="0"/>
          </a:p>
        </p:txBody>
      </p:sp>
      <p:pic>
        <p:nvPicPr>
          <p:cNvPr id="29" name="Orkestr-Polya-Moria-V-gostyah-u-skazki(muzofon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8210871" y="6183573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5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0" fill="hold">
                      <p:stCondLst>
                        <p:cond delay="0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6" fill="hold">
                      <p:stCondLst>
                        <p:cond delay="0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8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4" fill="hold">
                      <p:stCondLst>
                        <p:cond delay="0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9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0" fill="hold">
                      <p:stCondLst>
                        <p:cond delay="0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 numSld="27" showWhenStopped="0">
                <p:cTn id="20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6948264" y="6020729"/>
            <a:ext cx="1728192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Bookman Old Style" pitchFamily="18" charset="0"/>
              </a:rPr>
              <a:t>НАЗАД</a:t>
            </a:r>
            <a:endParaRPr lang="ru-RU" sz="2800" b="1" i="1" dirty="0">
              <a:latin typeface="Bookman Old Style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550834" y="6095843"/>
            <a:ext cx="1728192" cy="648072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Bookman Old Style" pitchFamily="18" charset="0"/>
              </a:rPr>
              <a:t>ОТВЕТ</a:t>
            </a:r>
            <a:endParaRPr lang="ru-RU" sz="2800" b="1" i="1" dirty="0">
              <a:latin typeface="Bookman Old Style" pitchFamily="18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710678" y="381288"/>
            <a:ext cx="8229600" cy="1210146"/>
          </a:xfrm>
        </p:spPr>
        <p:txBody>
          <a:bodyPr/>
          <a:lstStyle/>
          <a:p>
            <a:r>
              <a:rPr lang="ru-RU" sz="4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Благодаря кому </a:t>
            </a:r>
            <a:br>
              <a:rPr lang="ru-RU" sz="4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</a:br>
            <a:r>
              <a:rPr lang="ru-RU" sz="4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А. С. </a:t>
            </a:r>
            <a:r>
              <a:rPr lang="ru-RU" sz="4000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пушкин</a:t>
            </a:r>
            <a:r>
              <a:rPr lang="ru-RU" sz="4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 полюбил сказки на всю жизнь?</a:t>
            </a:r>
            <a:endParaRPr lang="ru-RU" sz="40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4355976" y="3068960"/>
            <a:ext cx="4685685" cy="1210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40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Няне, </a:t>
            </a:r>
            <a:endParaRPr lang="ru-RU" sz="40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  <a:p>
            <a:r>
              <a:rPr lang="ru-RU" sz="40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Арине</a:t>
            </a:r>
          </a:p>
          <a:p>
            <a:r>
              <a:rPr lang="ru-RU" sz="4000" b="1" i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родионовне</a:t>
            </a:r>
            <a:endParaRPr lang="ru-RU" sz="40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  <p:pic>
        <p:nvPicPr>
          <p:cNvPr id="1026" name="Picture 2" descr="https://avatars.mds.yandex.net/get-pdb/214908/e1842c16-25c8-4907-a9b6-1fbd77076b99/s1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788" y="1988840"/>
            <a:ext cx="3090284" cy="3930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6948264" y="5949280"/>
            <a:ext cx="1728192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Bookman Old Style" pitchFamily="18" charset="0"/>
              </a:rPr>
              <a:t>НАЗАД</a:t>
            </a:r>
            <a:endParaRPr lang="ru-RU" sz="2800" b="1" i="1" dirty="0">
              <a:latin typeface="Bookman Old Style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619672" y="5877272"/>
            <a:ext cx="1728192" cy="648072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Bookman Old Style" pitchFamily="18" charset="0"/>
              </a:rPr>
              <a:t>ОТВЕТ</a:t>
            </a:r>
            <a:endParaRPr lang="ru-RU" sz="2800" b="1" i="1" dirty="0">
              <a:latin typeface="Bookman Old Style" pitchFamily="18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10146"/>
          </a:xfrm>
        </p:spPr>
        <p:txBody>
          <a:bodyPr/>
          <a:lstStyle/>
          <a:p>
            <a:r>
              <a:rPr lang="ru-RU" sz="4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Сказочный персонаж, исполнявший желания</a:t>
            </a:r>
            <a:endParaRPr lang="ru-RU" sz="40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4572000" y="2889422"/>
            <a:ext cx="4006788" cy="1210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40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Золотая рыбка</a:t>
            </a:r>
            <a:endParaRPr lang="ru-RU" sz="40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  <p:pic>
        <p:nvPicPr>
          <p:cNvPr id="1030" name="Picture 6" descr="http://pngimg.com/uploads/goldfish/goldfish_PNG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05033">
            <a:off x="892001" y="2013938"/>
            <a:ext cx="4080220" cy="3610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6948264" y="5949280"/>
            <a:ext cx="1728192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Bookman Old Style" pitchFamily="18" charset="0"/>
              </a:rPr>
              <a:t>НАЗАД</a:t>
            </a:r>
            <a:endParaRPr lang="ru-RU" sz="2800" b="1" i="1" dirty="0"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34786" y="3318156"/>
            <a:ext cx="222695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ЯБЛОКО</a:t>
            </a:r>
            <a:endParaRPr lang="ru-RU" sz="36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930226"/>
          </a:xfrm>
        </p:spPr>
        <p:txBody>
          <a:bodyPr/>
          <a:lstStyle/>
          <a:p>
            <a:r>
              <a:rPr lang="ru-RU" sz="4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ФРУКТ, КОТОРЫМ ОТРАВИЛАСЬ МОЛОДАЯ ЦАРЕВНА</a:t>
            </a:r>
            <a:endParaRPr lang="ru-RU" sz="40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691680" y="5949280"/>
            <a:ext cx="1728192" cy="648072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Bookman Old Style" pitchFamily="18" charset="0"/>
              </a:rPr>
              <a:t>ОТВЕТ</a:t>
            </a:r>
            <a:endParaRPr lang="ru-RU" sz="2800" b="1" i="1" dirty="0">
              <a:latin typeface="Bookman Old Style" pitchFamily="18" charset="0"/>
            </a:endParaRPr>
          </a:p>
        </p:txBody>
      </p:sp>
      <p:pic>
        <p:nvPicPr>
          <p:cNvPr id="2050" name="Picture 2" descr="https://4.bp.blogspot.com/-jJTpIOce-ew/UU4NG_TTUxI/AAAAAAAAASc/KKvExg7AzpQ/s1600/appl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132856"/>
            <a:ext cx="3447866" cy="3165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6948264" y="5949280"/>
            <a:ext cx="1728192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Bookman Old Style" pitchFamily="18" charset="0"/>
              </a:rPr>
              <a:t>НАЗАД</a:t>
            </a:r>
            <a:endParaRPr lang="ru-RU" sz="2800" b="1" i="1" dirty="0">
              <a:latin typeface="Bookman Old Style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39552" y="69883"/>
            <a:ext cx="8229600" cy="1930226"/>
          </a:xfrm>
        </p:spPr>
        <p:txBody>
          <a:bodyPr/>
          <a:lstStyle/>
          <a:p>
            <a:r>
              <a:rPr lang="ru-RU" sz="4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Чудо-предмет, говорящий всю правду</a:t>
            </a:r>
            <a:endParaRPr lang="ru-RU" sz="40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875004" y="5949280"/>
            <a:ext cx="1728192" cy="648072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Bookman Old Style" pitchFamily="18" charset="0"/>
              </a:rPr>
              <a:t>ОТВЕТ</a:t>
            </a:r>
            <a:endParaRPr lang="ru-RU" sz="2800" b="1" i="1" dirty="0">
              <a:latin typeface="Bookman Old Style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5082665" y="2708920"/>
            <a:ext cx="3765104" cy="1930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40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зеркальце</a:t>
            </a:r>
            <a:endParaRPr lang="ru-RU" sz="40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  <p:pic>
        <p:nvPicPr>
          <p:cNvPr id="4098" name="Picture 2" descr="http://900igr.net/up/datai/185314/0014-014-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99" t="7118" r="6202" b="2553"/>
          <a:stretch/>
        </p:blipFill>
        <p:spPr bwMode="auto">
          <a:xfrm>
            <a:off x="395536" y="1916832"/>
            <a:ext cx="4687129" cy="3715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6948264" y="5949280"/>
            <a:ext cx="1728192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Bookman Old Style" pitchFamily="18" charset="0"/>
              </a:rPr>
              <a:t>НАЗАД</a:t>
            </a:r>
            <a:endParaRPr lang="ru-RU" sz="2800" b="1" i="1" dirty="0">
              <a:latin typeface="Bookman Old Style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930226"/>
          </a:xfrm>
        </p:spPr>
        <p:txBody>
          <a:bodyPr/>
          <a:lstStyle/>
          <a:p>
            <a:r>
              <a:rPr lang="ru-RU" sz="4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Жилище старика со старухой</a:t>
            </a:r>
            <a:endParaRPr lang="ru-RU" sz="40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03648" y="5949280"/>
            <a:ext cx="1728192" cy="648072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Bookman Old Style" pitchFamily="18" charset="0"/>
              </a:rPr>
              <a:t>ОТВЕТ</a:t>
            </a:r>
            <a:endParaRPr lang="ru-RU" sz="2800" b="1" i="1" dirty="0">
              <a:latin typeface="Bookman Old Style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4886949" y="2492896"/>
            <a:ext cx="3765104" cy="1930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40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землянка</a:t>
            </a:r>
            <a:endParaRPr lang="ru-RU" sz="40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  <p:pic>
        <p:nvPicPr>
          <p:cNvPr id="5122" name="Picture 2" descr="https://ds05.infourok.ru/uploads/ex/02e3/0000648a-b1b43740/img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36" b="10414"/>
          <a:stretch/>
        </p:blipFill>
        <p:spPr bwMode="auto">
          <a:xfrm>
            <a:off x="755576" y="1709243"/>
            <a:ext cx="3287414" cy="4085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0214" y="-99392"/>
            <a:ext cx="8229600" cy="1930226"/>
          </a:xfrm>
        </p:spPr>
        <p:txBody>
          <a:bodyPr/>
          <a:lstStyle/>
          <a:p>
            <a:r>
              <a:rPr lang="ru-RU" sz="4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ЗА КАКУЮ ПЛАТУ НАНЯЛСЯ БАЛДА В УСЛУЖЕНИЕ К ПОПУ?</a:t>
            </a:r>
            <a:endParaRPr lang="ru-RU" sz="40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6948264" y="5998750"/>
            <a:ext cx="1728192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Bookman Old Style" pitchFamily="18" charset="0"/>
              </a:rPr>
              <a:t>НАЗАД</a:t>
            </a:r>
            <a:endParaRPr lang="ru-RU" sz="2800" b="1" i="1" dirty="0">
              <a:latin typeface="Bookman Old Style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60032" y="2852936"/>
            <a:ext cx="446449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ТРИ</a:t>
            </a:r>
          </a:p>
          <a:p>
            <a:pPr algn="ctr"/>
            <a:r>
              <a:rPr lang="ru-RU" sz="36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ЩЕЛЧКА </a:t>
            </a:r>
          </a:p>
          <a:p>
            <a:pPr algn="ctr"/>
            <a:r>
              <a:rPr lang="ru-RU" sz="36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anose="02030602050306030303" pitchFamily="18" charset="0"/>
              </a:rPr>
              <a:t>ПО ЛБУ</a:t>
            </a:r>
            <a:endParaRPr lang="ru-RU" sz="36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Constantia" panose="02030602050306030303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146174" y="5998750"/>
            <a:ext cx="1728192" cy="648072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Bookman Old Style" pitchFamily="18" charset="0"/>
              </a:rPr>
              <a:t>ОТВЕТ</a:t>
            </a:r>
            <a:endParaRPr lang="ru-RU" sz="2800" b="1" i="1" dirty="0">
              <a:latin typeface="Bookman Old Style" pitchFamily="18" charset="0"/>
            </a:endParaRPr>
          </a:p>
        </p:txBody>
      </p:sp>
      <p:pic>
        <p:nvPicPr>
          <p:cNvPr id="6146" name="Picture 2" descr="https://cont.ws/uploads/pic/2019/6/1838530_6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4" t="7822" b="7989"/>
          <a:stretch/>
        </p:blipFill>
        <p:spPr bwMode="auto">
          <a:xfrm>
            <a:off x="435045" y="2060848"/>
            <a:ext cx="5150450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theme/theme1.xml><?xml version="1.0" encoding="utf-8"?>
<a:theme xmlns:a="http://schemas.openxmlformats.org/drawingml/2006/main" name="Дети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Дети</Template>
  <TotalTime>700</TotalTime>
  <Words>550</Words>
  <Application>Microsoft Office PowerPoint</Application>
  <PresentationFormat>Экран (4:3)</PresentationFormat>
  <Paragraphs>148</Paragraphs>
  <Slides>28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5" baseType="lpstr">
      <vt:lpstr>Arial</vt:lpstr>
      <vt:lpstr>Bookman Old Style</vt:lpstr>
      <vt:lpstr>Calibri</vt:lpstr>
      <vt:lpstr>Constantia</vt:lpstr>
      <vt:lpstr>Usual New</vt:lpstr>
      <vt:lpstr>Wingdings</vt:lpstr>
      <vt:lpstr>Дети</vt:lpstr>
      <vt:lpstr>Презентация PowerPoint</vt:lpstr>
      <vt:lpstr>Александр Сергеевич Пушкин 1799 - 1837</vt:lpstr>
      <vt:lpstr>Презентация PowerPoint</vt:lpstr>
      <vt:lpstr>Благодаря кому  А. С. пушкин полюбил сказки на всю жизнь?</vt:lpstr>
      <vt:lpstr>Сказочный персонаж, исполнявший желания</vt:lpstr>
      <vt:lpstr>ФРУКТ, КОТОРЫМ ОТРАВИЛАСЬ МОЛОДАЯ ЦАРЕВНА</vt:lpstr>
      <vt:lpstr>Чудо-предмет, говорящий всю правду</vt:lpstr>
      <vt:lpstr>Жилище старика со старухой</vt:lpstr>
      <vt:lpstr>ЗА КАКУЮ ПЛАТУ НАНЯЛСЯ БАЛДА В УСЛУЖЕНИЕ К ПОПУ?</vt:lpstr>
      <vt:lpstr>В КОГО ПРЕВРАТИЛСЯ КНЯЗЬ ГВИДОН, ЧТОБЫ ПЕРВЫЙ РАЗ ПОСЕТИТЬ ОТЦА?</vt:lpstr>
      <vt:lpstr>Исполнительница песни «во саду ли, в огороде»</vt:lpstr>
      <vt:lpstr>Насекомое, в которое превратился князь гвидон в третий раз</vt:lpstr>
      <vt:lpstr>На чем спал балда в поповом доме?</vt:lpstr>
      <vt:lpstr>Кем стали три девицы из «сказки о царе салтане»?</vt:lpstr>
      <vt:lpstr>Как балда перехитрил бесенка во второй раз?</vt:lpstr>
      <vt:lpstr> самая жадная героиня  А. С. пушкина?</vt:lpstr>
      <vt:lpstr>Сколько времени никто не беспокоил царство Дадона?</vt:lpstr>
      <vt:lpstr>К кому обращался королевич  с просьбой о помощи?</vt:lpstr>
      <vt:lpstr>     А народ-то над ним насмеялся: «Поделом тебе, старый невежа! Впредь тебе, невежа, наука: не садись не в свои сани!»</vt:lpstr>
      <vt:lpstr>За такое одолженье, - говорит он в восхищенье, - волю первую твою я исполню, как мою.</vt:lpstr>
      <vt:lpstr>Пошел, сел у берега моря; Там он стал веревку крутить да конец ее в море мочить.</vt:lpstr>
      <vt:lpstr>     Сват приехал, царь дал слово, а приданое готово: семь торговых городов да сто сорок теремов.</vt:lpstr>
      <vt:lpstr>Над главою их покорной мать с иконой чудотворной слёзы льёт и говорит: «Бог вас, дети, наградит». </vt:lpstr>
      <vt:lpstr>Что означает устаревшее слово кичка в сказке «О рыбаке и рыбке»? («На крыльце стоит его страруха …. Парчовая на маковке кичка») </vt:lpstr>
      <vt:lpstr>     РУССКИЙ ХУДОЖНИК МИХАИЛ ВРУБЕЛЬ ПОСВЯТИЛ ОДНО ИЗ СВОИХ ПОЛОТЕН ПЕРСОНАЖУ ОДНОЙ ИЗ СКАЗОК А. С. ПУШКИНА. КТО ЭТОТ ПЕРСОНАЖ И ИЗ КАКОЙ СКАЗКИ? </vt:lpstr>
      <vt:lpstr>Сколько лет прожили старик со старухой?</vt:lpstr>
      <vt:lpstr>Балда согласился служить у попа за три щелка по лбу и варёную полбу. Что такое полба?</vt:lpstr>
      <vt:lpstr>Кто вел учет золотым орехам белочки?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Федотова Виктория Александровна</dc:creator>
  <cp:lastModifiedBy>Света</cp:lastModifiedBy>
  <cp:revision>82</cp:revision>
  <dcterms:created xsi:type="dcterms:W3CDTF">2010-08-21T04:08:07Z</dcterms:created>
  <dcterms:modified xsi:type="dcterms:W3CDTF">2019-10-30T05:34:27Z</dcterms:modified>
</cp:coreProperties>
</file>