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9" r:id="rId13"/>
    <p:sldId id="269" r:id="rId14"/>
    <p:sldId id="270" r:id="rId15"/>
    <p:sldId id="268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3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0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352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755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120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731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027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608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61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75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02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14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044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8B424-EDE4-4DF5-9E7A-617373305017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11B92-6A2E-49E5-865C-F98488C77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45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1.xml"/><Relationship Id="rId18" Type="http://schemas.openxmlformats.org/officeDocument/2006/relationships/slide" Target="slide15.xml"/><Relationship Id="rId26" Type="http://schemas.openxmlformats.org/officeDocument/2006/relationships/slide" Target="slide28.xml"/><Relationship Id="rId3" Type="http://schemas.openxmlformats.org/officeDocument/2006/relationships/slide" Target="slide4.xml"/><Relationship Id="rId21" Type="http://schemas.openxmlformats.org/officeDocument/2006/relationships/slide" Target="slide27.xml"/><Relationship Id="rId7" Type="http://schemas.openxmlformats.org/officeDocument/2006/relationships/slide" Target="slide10.xml"/><Relationship Id="rId12" Type="http://schemas.openxmlformats.org/officeDocument/2006/relationships/slide" Target="slide6.xml"/><Relationship Id="rId17" Type="http://schemas.openxmlformats.org/officeDocument/2006/relationships/slide" Target="slide7.xml"/><Relationship Id="rId25" Type="http://schemas.openxmlformats.org/officeDocument/2006/relationships/slide" Target="slide12.xml"/><Relationship Id="rId2" Type="http://schemas.openxmlformats.org/officeDocument/2006/relationships/slide" Target="slide9.xml"/><Relationship Id="rId16" Type="http://schemas.openxmlformats.org/officeDocument/2006/relationships/slide" Target="slide26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11" Type="http://schemas.openxmlformats.org/officeDocument/2006/relationships/slide" Target="slide25.xml"/><Relationship Id="rId24" Type="http://schemas.openxmlformats.org/officeDocument/2006/relationships/slide" Target="slide18.xml"/><Relationship Id="rId5" Type="http://schemas.openxmlformats.org/officeDocument/2006/relationships/slide" Target="slide19.xml"/><Relationship Id="rId15" Type="http://schemas.openxmlformats.org/officeDocument/2006/relationships/slide" Target="slide21.xml"/><Relationship Id="rId23" Type="http://schemas.openxmlformats.org/officeDocument/2006/relationships/slide" Target="slide13.xml"/><Relationship Id="rId10" Type="http://schemas.openxmlformats.org/officeDocument/2006/relationships/slide" Target="slide20.xml"/><Relationship Id="rId19" Type="http://schemas.openxmlformats.org/officeDocument/2006/relationships/slide" Target="slide23.xml"/><Relationship Id="rId4" Type="http://schemas.openxmlformats.org/officeDocument/2006/relationships/slide" Target="slide14.xml"/><Relationship Id="rId9" Type="http://schemas.openxmlformats.org/officeDocument/2006/relationships/slide" Target="slide16.xml"/><Relationship Id="rId14" Type="http://schemas.openxmlformats.org/officeDocument/2006/relationships/slide" Target="slide17.xml"/><Relationship Id="rId22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.culture.ru/images/97a7b172-afbf-5a91-b06e-1957b8daf78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1426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33787" y="0"/>
            <a:ext cx="5184576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anose="02030602050306030303" pitchFamily="18" charset="0"/>
              </a:rPr>
              <a:t>Своя игра</a:t>
            </a:r>
          </a:p>
          <a:p>
            <a:pPr algn="ctr"/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anose="02030602050306030303" pitchFamily="18" charset="0"/>
              </a:rPr>
              <a:t>по </a:t>
            </a: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anose="02030602050306030303" pitchFamily="18" charset="0"/>
              </a:rPr>
              <a:t>сказке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anose="02030602050306030303" pitchFamily="18" charset="0"/>
            </a:endParaRPr>
          </a:p>
          <a:p>
            <a:pPr algn="ctr"/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anose="02030602050306030303" pitchFamily="18" charset="0"/>
              </a:rPr>
              <a:t>Х. К. Андерсена</a:t>
            </a:r>
          </a:p>
          <a:p>
            <a:pPr algn="ctr"/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anose="02030602050306030303" pitchFamily="18" charset="0"/>
              </a:rPr>
              <a:t>«Снежная королева»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70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182747" y="5942751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35781" y="116632"/>
            <a:ext cx="9798518" cy="2218258"/>
          </a:xfrm>
        </p:spPr>
        <p:txBody>
          <a:bodyPr/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Что отдала реке Герда, чтобы та вернула ей кая? 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51057" y="3348499"/>
            <a:ext cx="30014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Башмачки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3622" y="5942751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pic>
        <p:nvPicPr>
          <p:cNvPr id="4098" name="Picture 2" descr="https://illustrators.ru/uploads/illustration/image/449888/main_449888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537" y="2123448"/>
            <a:ext cx="5003900" cy="353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58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908125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32943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87360" y="507020"/>
            <a:ext cx="1116129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Из чего складывал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кай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разные затейливые фигуры в чертогах снежной королевы?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554046" y="3064691"/>
            <a:ext cx="38884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льдины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9218" name="Picture 2" descr="http://rasfokus.ru/images/photos/medium/b0ee8d0c1415f3035c4e7608f26700e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4"/>
          <a:stretch/>
        </p:blipFill>
        <p:spPr bwMode="auto">
          <a:xfrm>
            <a:off x="991402" y="2201369"/>
            <a:ext cx="5560160" cy="347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33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20883" y="5990834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254" y="439947"/>
            <a:ext cx="11007305" cy="153550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Угадай зашифрованное слово</a:t>
            </a:r>
            <a:b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</a:br>
            <a:endParaRPr lang="ru-RU" sz="4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9" name="Скругленный прямоугольник 8">
            <a:hlinkClick r:id="rId2" action="ppaction://hlinksldjump"/>
          </p:cNvPr>
          <p:cNvSpPr/>
          <p:nvPr/>
        </p:nvSpPr>
        <p:spPr>
          <a:xfrm>
            <a:off x="6174817" y="5990834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7594333" y="3047774"/>
            <a:ext cx="46085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i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Гребень</a:t>
            </a:r>
            <a:endParaRPr lang="ru-RU" sz="3600" b="1" i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7" name="Picture 2" descr="https://clipartspub.com/images/water-clipart-river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14" y="2533513"/>
            <a:ext cx="4239993" cy="2384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ovlache.rasfokus.ru/images/photos/medium/9d084e50e6ba9ff1614e89786a02f8bd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" t="1506" r="12675" b="-1506"/>
          <a:stretch/>
        </p:blipFill>
        <p:spPr bwMode="auto">
          <a:xfrm>
            <a:off x="5175129" y="2696790"/>
            <a:ext cx="2419204" cy="222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48050" y="5039173"/>
            <a:ext cx="1838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onstantia" panose="02030602050306030303" pitchFamily="18" charset="0"/>
              </a:rPr>
              <a:t>5,3,2/4,1</a:t>
            </a:r>
            <a:endParaRPr lang="ru-RU" sz="3600" b="1" dirty="0">
              <a:latin typeface="Constantia" panose="0203060205030603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6453" y="1654317"/>
            <a:ext cx="4347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Constantia" panose="02030602050306030303" pitchFamily="18" charset="0"/>
              </a:rPr>
              <a:t>,</a:t>
            </a:r>
            <a:endParaRPr lang="ru-RU" sz="72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26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977308" y="5825019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75871" y="5843402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02131" y="658713"/>
            <a:ext cx="1177169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Какое средство художественной выразительности использовано в словосочетании </a:t>
            </a:r>
            <a:r>
              <a:rPr lang="ru-RU" sz="4000" b="1" i="1" u="dotted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«спускался зелёными гирляндами»</a:t>
            </a:r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012707" y="3088574"/>
            <a:ext cx="592920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сравнение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4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057098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71051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87141" y="307374"/>
            <a:ext cx="10939914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Благодаря кому Андерсен познакомился  с литературой?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196389" y="2602711"/>
            <a:ext cx="41148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отцу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026" name="Picture 2" descr="https://fsd.videouroki.net/html/2017/11/12/v_5a083d949a393/img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7" t="32326" r="61091" b="5976"/>
          <a:stretch/>
        </p:blipFill>
        <p:spPr bwMode="auto">
          <a:xfrm>
            <a:off x="2562045" y="2001327"/>
            <a:ext cx="2536165" cy="345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78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711811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94228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26211" y="252143"/>
            <a:ext cx="10998680" cy="1570186"/>
          </a:xfrm>
        </p:spPr>
        <p:txBody>
          <a:bodyPr>
            <a:normAutofit/>
          </a:bodyPr>
          <a:lstStyle/>
          <a:p>
            <a:pPr algn="ctr"/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Из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чего были шапка и шуба 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у снежной королевы?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267475" y="2742804"/>
            <a:ext cx="360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Из снега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5122" name="Picture 2" descr="https://static.tildacdn.com/tild3866-6361-4535-a236-343039656632/14883bc99aa911afcdbd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226" y="2058841"/>
            <a:ext cx="50292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75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358792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46625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 виде каких цветов были кровати у принца и принцессы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92176" y="3217113"/>
            <a:ext cx="34063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Лилий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4098" name="Picture 2" descr="https://img-fotki.yandex.ru/get/9834/9962662.267/0_903ff_3269d82b_X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55" b="43970"/>
          <a:stretch/>
        </p:blipFill>
        <p:spPr bwMode="auto">
          <a:xfrm>
            <a:off x="1621766" y="1915923"/>
            <a:ext cx="5097180" cy="3670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52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0652" y="539885"/>
            <a:ext cx="1048191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Какое слово должен был сложить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кай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, чтобы стать себе господином?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897835" y="5954636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61455" y="5954636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05792" y="2966495"/>
            <a:ext cx="29840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вечность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8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766" y="307143"/>
            <a:ext cx="11059427" cy="1426170"/>
          </a:xfrm>
        </p:spPr>
        <p:txBody>
          <a:bodyPr>
            <a:no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 тексте сказки есть синоним слову дворец. Какое это слово?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126479" y="5950147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79150" y="5950147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384997" y="3586874"/>
            <a:ext cx="3707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Чертог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8196" name="Picture 4" descr="https://www.culture.ru/storage/images/5cb82d851c1b7c86f5572a72874daa92/c7aba09d6894c3cdfa90701ddb86c07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41" y="1998026"/>
            <a:ext cx="5432218" cy="362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11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6929" y="287255"/>
            <a:ext cx="9632830" cy="175720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    </a:t>
            </a:r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Как часто выдаётся медаль Андерсена?</a:t>
            </a:r>
            <a:endParaRPr lang="ru-RU" sz="4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89324" y="5938365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60586" y="2922941"/>
            <a:ext cx="34347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Constantia" panose="02030602050306030303" pitchFamily="18" charset="0"/>
              </a:rPr>
              <a:t>Один раз </a:t>
            </a:r>
          </a:p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Constantia" panose="02030602050306030303" pitchFamily="18" charset="0"/>
              </a:rPr>
              <a:t>в два года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1" name="Скругленный прямоугольник 10">
            <a:hlinkClick r:id="rId2" action="ppaction://hlinksldjump"/>
          </p:cNvPr>
          <p:cNvSpPr/>
          <p:nvPr/>
        </p:nvSpPr>
        <p:spPr>
          <a:xfrm>
            <a:off x="6317329" y="5924504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pic>
        <p:nvPicPr>
          <p:cNvPr id="2050" name="Picture 2" descr="https://cf2.ppt-online.org/files2/slide/h/ho9WkQYLDIZ3KSp0qgOl75dcA1usyTjniEaNvzUXMF/slide-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1" t="39123" r="5015" b="11756"/>
          <a:stretch/>
        </p:blipFill>
        <p:spPr bwMode="auto">
          <a:xfrm>
            <a:off x="1345720" y="2255100"/>
            <a:ext cx="6511947" cy="317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02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0581" y="1907709"/>
            <a:ext cx="4824920" cy="3370386"/>
          </a:xfrm>
        </p:spPr>
        <p:txBody>
          <a:bodyPr>
            <a:noAutofit/>
          </a:bodyPr>
          <a:lstStyle/>
          <a:p>
            <a:pPr algn="ctr"/>
            <a:r>
              <a:rPr lang="ru-RU" sz="54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Ханс</a:t>
            </a:r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</a:t>
            </a:r>
            <a:r>
              <a:rPr lang="ru-RU" sz="54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Кристиан</a:t>
            </a:r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/>
            </a:r>
            <a:b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</a:br>
            <a:r>
              <a:rPr lang="ru-RU" sz="54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андерсен</a:t>
            </a:r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/>
            </a:r>
            <a:b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</a:b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18о5 - 1875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026" name="Picture 2" descr="https://avatars.mds.yandex.net/get-zen_doc/2807006/pub_5eedd45d7b585908713e01f7_5eedd5f9ee3d5e1ab6f32723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98"/>
          <a:stretch/>
        </p:blipFill>
        <p:spPr bwMode="auto">
          <a:xfrm>
            <a:off x="668260" y="258792"/>
            <a:ext cx="5086217" cy="634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78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980" y="144044"/>
            <a:ext cx="11102197" cy="243428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Благодаря чему появились маленькие ангелочки в чертогах снежной?</a:t>
            </a:r>
            <a:endParaRPr lang="ru-RU" sz="4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16796" y="5903859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69501" y="3122126"/>
            <a:ext cx="56673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onstantia" panose="02030602050306030303" pitchFamily="18" charset="0"/>
              </a:rPr>
              <a:t>Молитва </a:t>
            </a:r>
          </a:p>
          <a:p>
            <a:pPr lvl="0"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onstantia" panose="02030602050306030303" pitchFamily="18" charset="0"/>
              </a:rPr>
              <a:t>«Отче наш»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9" name="Скругленный прямоугольник 8">
            <a:hlinkClick r:id="rId2" action="ppaction://hlinksldjump"/>
          </p:cNvPr>
          <p:cNvSpPr/>
          <p:nvPr/>
        </p:nvSpPr>
        <p:spPr>
          <a:xfrm>
            <a:off x="6198079" y="5903859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pic>
        <p:nvPicPr>
          <p:cNvPr id="1026" name="Picture 2" descr="https://s.poembook.ru/theme/55/4c/cd/d092aac127bd8063c3f7f05cacbed56ff048f5c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849" y="2578326"/>
            <a:ext cx="5399894" cy="296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41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87399" y="5984889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189" y="123535"/>
            <a:ext cx="11533517" cy="193022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О чём </a:t>
            </a:r>
            <a:r>
              <a:rPr lang="ru-RU" sz="4000" b="1" cap="all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кай</a:t>
            </a:r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говорил: </a:t>
            </a:r>
            <a:r>
              <a:rPr lang="ru-RU" sz="4000" b="1" i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«Это гораздо интереснее настоящих цветов!»</a:t>
            </a:r>
            <a:endParaRPr lang="ru-RU" sz="4000" b="1" i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6055195" y="5984889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91172" y="3148693"/>
            <a:ext cx="5700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onstantia" panose="02030602050306030303" pitchFamily="18" charset="0"/>
              </a:rPr>
              <a:t>Снежинки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Picture 2" descr="https://catherineasquithgallery.com/uploads/posts/2021-03/1614552744_10-p-kartinki-snezhinki-na-belom-fone-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869" y="1981631"/>
            <a:ext cx="3151128" cy="362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45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6160"/>
            <a:ext cx="11999342" cy="243428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    </a:t>
            </a:r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Что находилось посреди самой большой пустынной залы, где восседала снежная королева?</a:t>
            </a:r>
            <a:endParaRPr lang="ru-RU" sz="4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65783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6428167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94168" y="2992516"/>
            <a:ext cx="77420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Constantia" panose="02030602050306030303" pitchFamily="18" charset="0"/>
              </a:rPr>
              <a:t>Замёрзшее </a:t>
            </a:r>
          </a:p>
          <a:p>
            <a:pPr lvl="0"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Constantia" panose="02030602050306030303" pitchFamily="18" charset="0"/>
              </a:rPr>
              <a:t>озеро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6146" name="Picture 2" descr="https://ic.pics.livejournal.com/evfimi/71423938/146830/146830_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8"/>
          <a:stretch/>
        </p:blipFill>
        <p:spPr bwMode="auto">
          <a:xfrm>
            <a:off x="2033755" y="2116784"/>
            <a:ext cx="3079591" cy="359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50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021" y="413792"/>
            <a:ext cx="109535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Чем освещались залы снежной королевы?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806066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49858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388177" y="3359897"/>
            <a:ext cx="2815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Северное сияние</a:t>
            </a:r>
            <a:endParaRPr lang="ru-RU" sz="2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1266" name="Picture 2" descr="https://fostylen.com/wp-content/uploads/2018/05/aurora-snowmobile-icehotel-sweden-1400x9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39"/>
          <a:stretch/>
        </p:blipFill>
        <p:spPr bwMode="auto">
          <a:xfrm>
            <a:off x="981777" y="1976318"/>
            <a:ext cx="6973153" cy="337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73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552" y="350413"/>
            <a:ext cx="1109357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Кому Андерсен посвятил сказки «Снежная королева и «Соловей»?</a:t>
            </a:r>
            <a:endParaRPr lang="ru-RU" sz="36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150337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23792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616218" y="3091370"/>
            <a:ext cx="46085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i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оперной </a:t>
            </a:r>
            <a:r>
              <a:rPr lang="ru-RU" sz="3600" b="1" i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певице </a:t>
            </a:r>
          </a:p>
          <a:p>
            <a:r>
              <a:rPr lang="ru-RU" sz="3600" b="1" i="1" cap="all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Енни</a:t>
            </a:r>
            <a:r>
              <a:rPr lang="ru-RU" sz="3600" b="1" i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Линд</a:t>
            </a:r>
            <a:endParaRPr lang="ru-RU" sz="3600" b="1" i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10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3074" name="Picture 2" descr="https://static.dir.bg/uploads/images/2019/09/28/1864703/768x.jpg?_=15696694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034" y="1958115"/>
            <a:ext cx="2899611" cy="371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88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327475" y="5920242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32281" y="5920242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12807" y="220876"/>
            <a:ext cx="10239555" cy="157018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Что могла есть </a:t>
            </a:r>
            <a:r>
              <a:rPr lang="ru-RU" sz="3200" b="1" cap="all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герда</a:t>
            </a:r>
            <a:r>
              <a:rPr lang="ru-RU" sz="32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в домике колдуньи «сколько душе угодно» было?</a:t>
            </a:r>
            <a:endParaRPr lang="ru-RU" sz="32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849374" y="3284152"/>
            <a:ext cx="491281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i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вишню</a:t>
            </a:r>
            <a:endParaRPr lang="ru-RU" sz="3600" b="1" i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  <a:p>
            <a:endParaRPr lang="ru-RU" sz="4000" b="1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2050" name="Picture 2" descr="https://usti.moisadovod.ru/wp-content/uploads/2020/11/fresh-red-cherries-fruit-basket_2560x1920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705" y="2075440"/>
            <a:ext cx="4827769" cy="350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1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229395" y="5866322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62057" y="5866322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88515" y="670185"/>
            <a:ext cx="11481759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Когда </a:t>
            </a:r>
            <a:r>
              <a:rPr lang="ru-RU" sz="4000" b="1" cap="all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кай</a:t>
            </a:r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ехал на санях за снежной королевой, он боялся её и хотел прочитать молитву «Отче наш», Но не смог. Почему?</a:t>
            </a:r>
            <a:endParaRPr lang="ru-RU" sz="4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629961" y="309447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i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«В уме вертелась одна таблица умножения»</a:t>
            </a:r>
            <a:endParaRPr lang="ru-RU" sz="3600" b="1" i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4100" name="Picture 4" descr="https://w7.pngwing.com/pngs/358/45/png-transparent-five-pillars-of-islam-ramadan-activities-muslim-islam-angle-white-chil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483" y="2428427"/>
            <a:ext cx="3302478" cy="330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41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376045" y="5946334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11477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72861" y="419284"/>
            <a:ext cx="11067690" cy="178621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В </a:t>
            </a:r>
            <a:r>
              <a:rPr lang="ru-RU" sz="4000" b="1" cap="all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лапландии</a:t>
            </a:r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у снежной королевы летний шатёр, а где находятся её постоянные чертоги?</a:t>
            </a:r>
            <a:endParaRPr lang="ru-RU" sz="4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7045053" y="3132341"/>
            <a:ext cx="41508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i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У северного полюса, на острове Шпицберген</a:t>
            </a:r>
            <a:endParaRPr lang="ru-RU" sz="3600" b="1" i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7170" name="Picture 2" descr="https://avatars.mds.yandex.net/get-zen_doc/1888987/pub_5ce690634bdca600b3cb9113_5ce6916c7b478b00b2779b6d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117" y="2506788"/>
            <a:ext cx="4324575" cy="307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28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047061" y="589616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48446" y="589616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71048" y="29549"/>
            <a:ext cx="9027611" cy="221825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Угадай зашифрованное слово</a:t>
            </a:r>
            <a:endParaRPr lang="ru-RU" sz="4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7976581" y="3111367"/>
            <a:ext cx="360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i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псалом</a:t>
            </a:r>
            <a:endParaRPr lang="ru-RU" sz="3600" b="1" i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71048" y="79056"/>
            <a:ext cx="237666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0" dirty="0" smtClean="0">
                <a:solidFill>
                  <a:srgbClr val="C00000"/>
                </a:solidFill>
              </a:rPr>
              <a:t>+</a:t>
            </a:r>
            <a:endParaRPr lang="ru-RU" sz="400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5972" y="4254367"/>
            <a:ext cx="11641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Constantia" panose="02030602050306030303" pitchFamily="18" charset="0"/>
              </a:rPr>
              <a:t>1, 4</a:t>
            </a:r>
            <a:endParaRPr lang="ru-RU" sz="5400" b="1" dirty="0">
              <a:latin typeface="Constantia" panose="020306020503060303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0601" y="2960077"/>
            <a:ext cx="17213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/>
              <a:t>А</a:t>
            </a:r>
            <a:endParaRPr lang="ru-RU" sz="15000" dirty="0"/>
          </a:p>
        </p:txBody>
      </p:sp>
      <p:pic>
        <p:nvPicPr>
          <p:cNvPr id="10" name="Picture 2" descr="https://otvet.imgsmail.ru/download/26031411_bc59361873c6a1327d269bff1ef2f16d_8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21680">
            <a:off x="4630892" y="2723986"/>
            <a:ext cx="3507675" cy="219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33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2700056" y="7769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solidFill>
                  <a:srgbClr val="0070C0"/>
                </a:solidFill>
                <a:latin typeface="Constantia" panose="02030602050306030303" pitchFamily="18" charset="0"/>
                <a:hlinkClick r:id="rId2" action="ppaction://hlinksldjump"/>
              </a:rPr>
              <a:t>10</a:t>
            </a:r>
            <a:endParaRPr lang="ru-RU" sz="4300" b="1" dirty="0">
              <a:solidFill>
                <a:srgbClr val="0070C0"/>
              </a:solidFill>
              <a:latin typeface="Constantia" panose="02030602050306030303" pitchFamily="18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4438538" y="7769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 smtClean="0">
                <a:solidFill>
                  <a:srgbClr val="0070C0"/>
                </a:solidFill>
                <a:latin typeface="Constantia" panose="02030602050306030303" pitchFamily="18" charset="0"/>
                <a:hlinkClick r:id="rId3" action="ppaction://hlinksldjump"/>
              </a:rPr>
              <a:t>20</a:t>
            </a:r>
            <a:endParaRPr lang="ru-RU" sz="4300" b="1" dirty="0">
              <a:solidFill>
                <a:srgbClr val="0070C0"/>
              </a:solidFill>
              <a:latin typeface="Constantia" panose="02030602050306030303" pitchFamily="18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204224" y="7769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4" action="ppaction://hlinksldjump"/>
              </a:rPr>
              <a:t>30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7942706" y="7769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5" action="ppaction://hlinksldjump"/>
              </a:rPr>
              <a:t>40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9708392" y="7769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6" action="ppaction://hlinksldjump"/>
              </a:rPr>
              <a:t>50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2713658" y="1849075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7" action="ppaction://hlinksldjump"/>
              </a:rPr>
              <a:t>10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4452140" y="1864830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8" action="ppaction://hlinksldjump"/>
              </a:rPr>
              <a:t>20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6190622" y="1868368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9" action="ppaction://hlinksldjump"/>
              </a:rPr>
              <a:t>30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7942706" y="1873430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10" action="ppaction://hlinksldjump"/>
              </a:rPr>
              <a:t>40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9708392" y="1868368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11" action="ppaction://hlinksldjump"/>
              </a:rPr>
              <a:t>50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2713658" y="2962296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solidFill>
                  <a:srgbClr val="0070C0"/>
                </a:solidFill>
                <a:latin typeface="Constantia" panose="02030602050306030303" pitchFamily="18" charset="0"/>
                <a:hlinkClick r:id="rId12" action="ppaction://hlinksldjump"/>
              </a:rPr>
              <a:t>10</a:t>
            </a:r>
            <a:endParaRPr lang="ru-RU" sz="4300" b="1" dirty="0">
              <a:solidFill>
                <a:srgbClr val="0070C0"/>
              </a:solidFill>
              <a:latin typeface="Constantia" panose="02030602050306030303" pitchFamily="18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4452140" y="2971566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13" action="ppaction://hlinksldjump"/>
              </a:rPr>
              <a:t>20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6225670" y="296126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14" action="ppaction://hlinksldjump"/>
              </a:rPr>
              <a:t>30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7967031" y="2955177"/>
            <a:ext cx="1534781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15" action="ppaction://hlinksldjump"/>
              </a:rPr>
              <a:t>40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9708392" y="295517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16" action="ppaction://hlinksldjump"/>
              </a:rPr>
              <a:t>50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2728303" y="4058231"/>
            <a:ext cx="1559106" cy="91451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solidFill>
                  <a:srgbClr val="0070C0"/>
                </a:solidFill>
                <a:latin typeface="Constantia" panose="02030602050306030303" pitchFamily="18" charset="0"/>
                <a:hlinkClick r:id="rId17" action="ppaction://hlinksldjump"/>
              </a:rPr>
              <a:t>10</a:t>
            </a:r>
            <a:endParaRPr lang="ru-RU" sz="4300" b="1" dirty="0">
              <a:solidFill>
                <a:srgbClr val="0070C0"/>
              </a:solidFill>
              <a:latin typeface="Constantia" panose="02030602050306030303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4486125" y="4037281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18" action="ppaction://hlinksldjump"/>
              </a:rPr>
              <a:t>20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6225670" y="404580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19" action="ppaction://hlinksldjump"/>
              </a:rPr>
              <a:t>30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7942706" y="4080260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20" action="ppaction://hlinksldjump"/>
              </a:rPr>
              <a:t>40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9708392" y="408027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21" action="ppaction://hlinksldjump"/>
              </a:rPr>
              <a:t>50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700056" y="5140738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22" action="ppaction://hlinksldjump"/>
              </a:rPr>
              <a:t>10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4465742" y="5129438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23" action="ppaction://hlinksldjump"/>
              </a:rPr>
              <a:t>20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6204224" y="5133021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24" action="ppaction://hlinksldjump"/>
              </a:rPr>
              <a:t>30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7942706" y="5144661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25" action="ppaction://hlinksldjump"/>
              </a:rPr>
              <a:t>40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9708392" y="514401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b="1" dirty="0">
                <a:latin typeface="Constantia" panose="02030602050306030303" pitchFamily="18" charset="0"/>
                <a:hlinkClick r:id="rId26" action="ppaction://hlinksldjump"/>
              </a:rPr>
              <a:t>50</a:t>
            </a:r>
            <a:endParaRPr lang="ru-RU" sz="4300" b="1" dirty="0">
              <a:latin typeface="Constantia" panose="02030602050306030303" pitchFamily="18" charset="0"/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631767" y="776993"/>
            <a:ext cx="1888913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Автор</a:t>
            </a:r>
            <a:endParaRPr lang="ru-RU" sz="2400" b="1" i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631767" y="1869130"/>
            <a:ext cx="1875311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Герда</a:t>
            </a:r>
            <a:endParaRPr lang="ru-RU" sz="2400" b="1" i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sp>
        <p:nvSpPr>
          <p:cNvPr id="32" name="Полилиния 31"/>
          <p:cNvSpPr/>
          <p:nvPr/>
        </p:nvSpPr>
        <p:spPr>
          <a:xfrm>
            <a:off x="631767" y="2947450"/>
            <a:ext cx="1864588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i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Кай</a:t>
            </a:r>
            <a:endParaRPr lang="ru-RU" sz="2400" b="1" i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33" name="Полилиния 32"/>
          <p:cNvSpPr/>
          <p:nvPr/>
        </p:nvSpPr>
        <p:spPr>
          <a:xfrm>
            <a:off x="631767" y="4037281"/>
            <a:ext cx="1864588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Снежная королева</a:t>
            </a:r>
            <a:endParaRPr lang="ru-RU" sz="2400" b="1" i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631767" y="5129438"/>
            <a:ext cx="1888913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Слова,</a:t>
            </a:r>
          </a:p>
          <a:p>
            <a:pPr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слова</a:t>
            </a:r>
            <a:endParaRPr lang="ru-RU" sz="2400" b="1" i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9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197611" y="5992621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97243" y="5992621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70028" y="577116"/>
            <a:ext cx="10789920" cy="12101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Во сколько лет Андерсен отправился в Копенгаген, чтобы стать актёром?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061707" y="3002009"/>
            <a:ext cx="4685685" cy="121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14</a:t>
            </a:r>
            <a:endParaRPr lang="ru-RU" sz="8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7170" name="Picture 2" descr="https://static.tildacdn.com/tild3361-3433-4265-a263-383465386138/6kGAfuksUj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784" y="2114834"/>
            <a:ext cx="5203223" cy="346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7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388455" y="5912218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56111" y="590203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03157" y="434635"/>
            <a:ext cx="9248274" cy="1210146"/>
          </a:xfrm>
        </p:spPr>
        <p:txBody>
          <a:bodyPr/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У каких цветов Герда спрашивала о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кае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?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020026" y="2985675"/>
            <a:ext cx="4006788" cy="121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розы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8198" name="Picture 6" descr="https://xn--80apfedmab8e4d.xn--p1ai/wp-content/uploads/2021/05/2021057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27" y="1949140"/>
            <a:ext cx="5975849" cy="360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89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008196" y="5843402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23366" y="3563648"/>
            <a:ext cx="34485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тёплая печь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21895" y="0"/>
            <a:ext cx="10866922" cy="1930226"/>
          </a:xfrm>
        </p:spPr>
        <p:txBody>
          <a:bodyPr/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Куда Кай собирался посадить снежную королеву?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43453" y="5843402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pic>
        <p:nvPicPr>
          <p:cNvPr id="5122" name="Picture 2" descr="https://pro-dachnikov.com/uploads/posts/2021-10/1633840654_141-p-foto-pechki-v-dome-v-derevne-foto-1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4" t="6001" r="28253"/>
          <a:stretch/>
        </p:blipFill>
        <p:spPr bwMode="auto">
          <a:xfrm>
            <a:off x="1732548" y="1777509"/>
            <a:ext cx="3753853" cy="379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41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373956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50771" y="152504"/>
            <a:ext cx="10809170" cy="1930226"/>
          </a:xfrm>
        </p:spPr>
        <p:txBody>
          <a:bodyPr>
            <a:normAutofit/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Из какого зверя была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шуба у снежной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королевы, в которую она завернула кая?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27164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7453808" y="2728171"/>
            <a:ext cx="3765104" cy="193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Из медведя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6146" name="Picture 2" descr="https://cs1.livemaster.ru/storage/7f/db/274cf44f58a7af9a7a5b7cdf06mu--kartiny-i-panno-kartina-akvarel-s-belym-medvedem-zimnee-nast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4"/>
          <a:stretch/>
        </p:blipFill>
        <p:spPr bwMode="auto">
          <a:xfrm>
            <a:off x="1028951" y="2082730"/>
            <a:ext cx="5456712" cy="365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88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041545" y="5959773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8008" y="766931"/>
            <a:ext cx="11415563" cy="19302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Какое средство художественной выразительности использовано в словосочетании «</a:t>
            </a:r>
            <a:r>
              <a:rPr lang="ru-RU" sz="4000" b="1" i="1" u="dotted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весёлый ласковый глазок»</a:t>
            </a:r>
            <a:endParaRPr lang="ru-RU" sz="4000" b="1" i="1" u="dotted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73053" y="5951015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004633" y="3137789"/>
            <a:ext cx="3765104" cy="193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Эпитет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61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644" y="113757"/>
            <a:ext cx="10770670" cy="1930226"/>
          </a:xfrm>
        </p:spPr>
        <p:txBody>
          <a:bodyPr/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290395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 каком городе родился великий сказочник – Х. К. Андерсен?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290395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844567" y="6075753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НАЗАД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08818" y="3228870"/>
            <a:ext cx="44644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Оденс</a:t>
            </a:r>
            <a:r>
              <a:rPr lang="ru-RU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,</a:t>
            </a:r>
          </a:p>
          <a:p>
            <a:pPr algn="ctr"/>
            <a:r>
              <a:rPr lang="ru-RU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Дания</a:t>
            </a:r>
            <a:endParaRPr lang="ru-RU" sz="4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22131" y="6075753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ОТВЕТ</a:t>
            </a:r>
          </a:p>
        </p:txBody>
      </p:sp>
      <p:pic>
        <p:nvPicPr>
          <p:cNvPr id="3076" name="Picture 4" descr="https://pro2-bar-s3-cdn-cf3.myportfolio.com/4f89463e7f1926ddb090373226fe4117/ed1363b5000956ebec737f60_rw_1920.jpg?h=d2b4ff579d3e1bd93e8802b4e621a4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733" y="2043983"/>
            <a:ext cx="5046797" cy="378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71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443</Words>
  <Application>Microsoft Office PowerPoint</Application>
  <PresentationFormat>Широкоэкранный</PresentationFormat>
  <Paragraphs>146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Constantia</vt:lpstr>
      <vt:lpstr>Тема Office</vt:lpstr>
      <vt:lpstr>Презентация PowerPoint</vt:lpstr>
      <vt:lpstr>Ханс Кристиан андерсен 18о5 - 1875</vt:lpstr>
      <vt:lpstr>Презентация PowerPoint</vt:lpstr>
      <vt:lpstr>Во сколько лет Андерсен отправился в Копенгаген, чтобы стать актёром?</vt:lpstr>
      <vt:lpstr>У каких цветов Герда спрашивала о кае?</vt:lpstr>
      <vt:lpstr>Куда Кай собирался посадить снежную королеву?</vt:lpstr>
      <vt:lpstr>Из какого зверя была шуба у снежной королевы, в которую она завернула кая?</vt:lpstr>
      <vt:lpstr>Какое средство художественной выразительности использовано в словосочетании «весёлый ласковый глазок»</vt:lpstr>
      <vt:lpstr>В каком городе родился великий сказочник – Х. К. Андерсен?</vt:lpstr>
      <vt:lpstr>Что отдала реке Герда, чтобы та вернула ей кая? </vt:lpstr>
      <vt:lpstr>Из чего складывал кай разные затейливые фигуры в чертогах снежной королевы?</vt:lpstr>
      <vt:lpstr>Угадай зашифрованное слово </vt:lpstr>
      <vt:lpstr>Какое средство художественной выразительности использовано в словосочетании «спускался зелёными гирляндами» </vt:lpstr>
      <vt:lpstr>Благодаря кому Андерсен познакомился  с литературой?</vt:lpstr>
      <vt:lpstr>Из чего были шапка и шуба  у снежной королевы?</vt:lpstr>
      <vt:lpstr>В виде каких цветов были кровати у принца и принцессы</vt:lpstr>
      <vt:lpstr>Какое слово должен был сложить кай, чтобы стать себе господином?</vt:lpstr>
      <vt:lpstr>В тексте сказки есть синоним слову дворец. Какое это слово?</vt:lpstr>
      <vt:lpstr>     Как часто выдаётся медаль Андерсена?</vt:lpstr>
      <vt:lpstr>Благодаря чему появились маленькие ангелочки в чертогах снежной?</vt:lpstr>
      <vt:lpstr>О чём кай говорил: «Это гораздо интереснее настоящих цветов!»</vt:lpstr>
      <vt:lpstr>     Что находилось посреди самой большой пустынной залы, где восседала снежная королева?</vt:lpstr>
      <vt:lpstr>Чем освещались залы снежной королевы?</vt:lpstr>
      <vt:lpstr>Кому Андерсен посвятил сказки «Снежная королева и «Соловей»?</vt:lpstr>
      <vt:lpstr>Что могла есть герда в домике колдуньи «сколько душе угодно» было?</vt:lpstr>
      <vt:lpstr>Когда кай ехал на санях за снежной королевой, он боялся её и хотел прочитать молитву «Отче наш», Но не смог. Почему?</vt:lpstr>
      <vt:lpstr>В лапландии у снежной королевы летний шатёр, а где находятся её постоянные чертоги?</vt:lpstr>
      <vt:lpstr>Угадай зашифрованное слово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Света</cp:lastModifiedBy>
  <cp:revision>33</cp:revision>
  <dcterms:created xsi:type="dcterms:W3CDTF">2022-04-15T11:20:00Z</dcterms:created>
  <dcterms:modified xsi:type="dcterms:W3CDTF">2024-11-19T09:02:47Z</dcterms:modified>
</cp:coreProperties>
</file>