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97" r:id="rId3"/>
    <p:sldId id="258" r:id="rId4"/>
    <p:sldId id="260" r:id="rId5"/>
    <p:sldId id="273" r:id="rId6"/>
    <p:sldId id="274" r:id="rId7"/>
    <p:sldId id="275" r:id="rId8"/>
    <p:sldId id="267" r:id="rId9"/>
    <p:sldId id="266" r:id="rId10"/>
    <p:sldId id="263" r:id="rId11"/>
    <p:sldId id="264" r:id="rId12"/>
    <p:sldId id="265" r:id="rId13"/>
    <p:sldId id="268" r:id="rId14"/>
    <p:sldId id="269" r:id="rId15"/>
    <p:sldId id="270" r:id="rId16"/>
    <p:sldId id="271" r:id="rId17"/>
    <p:sldId id="272" r:id="rId18"/>
    <p:sldId id="276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301" r:id="rId36"/>
    <p:sldId id="296" r:id="rId37"/>
    <p:sldId id="299" r:id="rId3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CCCC00"/>
    <a:srgbClr val="7A9687"/>
    <a:srgbClr val="CB7567"/>
    <a:srgbClr val="002E8A"/>
    <a:srgbClr val="FF5050"/>
    <a:srgbClr val="E8C4B6"/>
    <a:srgbClr val="FFFF99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A51BD9-1CF1-481C-B77A-5ED68A17C4A2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DFA298-2569-4314-BE7B-6ACFF03CEF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005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FA298-2569-4314-BE7B-6ACFF03CEF7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7466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FA298-2569-4314-BE7B-6ACFF03CEF7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571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FA298-2569-4314-BE7B-6ACFF03CEF75}" type="slidenum">
              <a:rPr lang="ru-RU" smtClean="0"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469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DE7A12-E21D-410D-8076-ACE4F93989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3F99D-B05D-46B7-ADC1-6B195D23C8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B75D3-7C91-4E07-B5F5-F646D650CC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54936D-20BD-4C17-9E95-3126C6DC0E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95510-DB0B-4A94-844B-AA7DBA0C15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BE1B3-04C8-4E2B-AEAB-F39F4730A5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C0D6F-55F7-4C2E-974B-E4FC168D06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95F931-0392-4DE1-A5A2-16080B81A4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72005-1B32-4BF1-B2D5-34F638549F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E9183-F1CE-41A1-8D4A-981B27EA96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6D914-1467-47E7-84AB-17CA29BBE2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E104F700-EC55-4F3B-A5C1-AE92C06E42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1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3.xml"/><Relationship Id="rId13" Type="http://schemas.openxmlformats.org/officeDocument/2006/relationships/slide" Target="slide29.xml"/><Relationship Id="rId18" Type="http://schemas.openxmlformats.org/officeDocument/2006/relationships/slide" Target="slide25.xml"/><Relationship Id="rId26" Type="http://schemas.openxmlformats.org/officeDocument/2006/relationships/slide" Target="slide13.xml"/><Relationship Id="rId3" Type="http://schemas.openxmlformats.org/officeDocument/2006/relationships/slide" Target="slide3.xml"/><Relationship Id="rId21" Type="http://schemas.openxmlformats.org/officeDocument/2006/relationships/slide" Target="slide18.xml"/><Relationship Id="rId34" Type="http://schemas.openxmlformats.org/officeDocument/2006/relationships/slide" Target="slide9.xml"/><Relationship Id="rId7" Type="http://schemas.openxmlformats.org/officeDocument/2006/relationships/slide" Target="slide7.xml"/><Relationship Id="rId12" Type="http://schemas.openxmlformats.org/officeDocument/2006/relationships/slide" Target="slide28.xml"/><Relationship Id="rId17" Type="http://schemas.openxmlformats.org/officeDocument/2006/relationships/slide" Target="slide24.xml"/><Relationship Id="rId25" Type="http://schemas.openxmlformats.org/officeDocument/2006/relationships/slide" Target="slide22.xml"/><Relationship Id="rId33" Type="http://schemas.openxmlformats.org/officeDocument/2006/relationships/slide" Target="slide10.xml"/><Relationship Id="rId2" Type="http://schemas.openxmlformats.org/officeDocument/2006/relationships/notesSlide" Target="../notesSlides/notesSlide2.xml"/><Relationship Id="rId16" Type="http://schemas.openxmlformats.org/officeDocument/2006/relationships/slide" Target="slide23.xml"/><Relationship Id="rId20" Type="http://schemas.openxmlformats.org/officeDocument/2006/relationships/slide" Target="slide27.xml"/><Relationship Id="rId29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1" Type="http://schemas.openxmlformats.org/officeDocument/2006/relationships/slide" Target="slide36.xml"/><Relationship Id="rId24" Type="http://schemas.openxmlformats.org/officeDocument/2006/relationships/slide" Target="slide21.xml"/><Relationship Id="rId32" Type="http://schemas.openxmlformats.org/officeDocument/2006/relationships/slide" Target="slide11.xml"/><Relationship Id="rId37" Type="http://schemas.openxmlformats.org/officeDocument/2006/relationships/slide" Target="slide32.xml"/><Relationship Id="rId5" Type="http://schemas.openxmlformats.org/officeDocument/2006/relationships/slide" Target="slide5.xml"/><Relationship Id="rId15" Type="http://schemas.openxmlformats.org/officeDocument/2006/relationships/slide" Target="slide31.xml"/><Relationship Id="rId23" Type="http://schemas.openxmlformats.org/officeDocument/2006/relationships/slide" Target="slide20.xml"/><Relationship Id="rId28" Type="http://schemas.openxmlformats.org/officeDocument/2006/relationships/slide" Target="slide15.xml"/><Relationship Id="rId36" Type="http://schemas.openxmlformats.org/officeDocument/2006/relationships/slide" Target="slide37.xml"/><Relationship Id="rId10" Type="http://schemas.openxmlformats.org/officeDocument/2006/relationships/slide" Target="slide35.xml"/><Relationship Id="rId19" Type="http://schemas.openxmlformats.org/officeDocument/2006/relationships/slide" Target="slide26.xml"/><Relationship Id="rId31" Type="http://schemas.openxmlformats.org/officeDocument/2006/relationships/slide" Target="slide12.xml"/><Relationship Id="rId4" Type="http://schemas.openxmlformats.org/officeDocument/2006/relationships/slide" Target="slide4.xml"/><Relationship Id="rId9" Type="http://schemas.openxmlformats.org/officeDocument/2006/relationships/slide" Target="slide34.xml"/><Relationship Id="rId14" Type="http://schemas.openxmlformats.org/officeDocument/2006/relationships/slide" Target="slide30.xml"/><Relationship Id="rId22" Type="http://schemas.openxmlformats.org/officeDocument/2006/relationships/slide" Target="slide19.xml"/><Relationship Id="rId27" Type="http://schemas.openxmlformats.org/officeDocument/2006/relationships/slide" Target="slide14.xml"/><Relationship Id="rId30" Type="http://schemas.openxmlformats.org/officeDocument/2006/relationships/slide" Target="slide17.xml"/><Relationship Id="rId35" Type="http://schemas.openxmlformats.org/officeDocument/2006/relationships/slide" Target="slide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4"/>
          <p:cNvSpPr>
            <a:spLocks noChangeArrowheads="1" noChangeShapeType="1" noTextEdit="1"/>
          </p:cNvSpPr>
          <p:nvPr/>
        </p:nvSpPr>
        <p:spPr bwMode="auto">
          <a:xfrm>
            <a:off x="827584" y="3942828"/>
            <a:ext cx="7632848" cy="2267376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9600" kern="10" dirty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Impact"/>
              </a:rPr>
              <a:t>СВОЯ ИГРА</a:t>
            </a:r>
          </a:p>
        </p:txBody>
      </p:sp>
      <p:sp>
        <p:nvSpPr>
          <p:cNvPr id="2052" name="Rectangle 8"/>
          <p:cNvSpPr>
            <a:spLocks noChangeArrowheads="1"/>
          </p:cNvSpPr>
          <p:nvPr/>
        </p:nvSpPr>
        <p:spPr bwMode="auto">
          <a:xfrm>
            <a:off x="0" y="1524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53" name="AutoShape 43">
            <a:hlinkClick r:id="" action="ppaction://noaction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-1" y="0"/>
            <a:ext cx="9144000" cy="6858000"/>
          </a:xfrm>
          <a:custGeom>
            <a:avLst/>
            <a:gdLst>
              <a:gd name="T0" fmla="*/ 0 w 28800"/>
              <a:gd name="T1" fmla="*/ 2147483647 h 21600"/>
              <a:gd name="T2" fmla="*/ 2147483647 w 28800"/>
              <a:gd name="T3" fmla="*/ 2147483647 h 21600"/>
              <a:gd name="T4" fmla="*/ 2147483647 w 28800"/>
              <a:gd name="T5" fmla="*/ 2147483647 h 21600"/>
              <a:gd name="T6" fmla="*/ 2147483647 w 28800"/>
              <a:gd name="T7" fmla="*/ 2147483647 h 21600"/>
              <a:gd name="T8" fmla="*/ 2147483647 w 28800"/>
              <a:gd name="T9" fmla="*/ 2147483647 h 21600"/>
              <a:gd name="T10" fmla="*/ 2147483647 w 28800"/>
              <a:gd name="T11" fmla="*/ 2147483647 h 21600"/>
              <a:gd name="T12" fmla="*/ 2147483647 w 28800"/>
              <a:gd name="T13" fmla="*/ 0 h 21600"/>
              <a:gd name="T14" fmla="*/ 2147483647 w 288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440 w 28800"/>
              <a:gd name="T25" fmla="*/ 330 h 21600"/>
              <a:gd name="T26" fmla="*/ 28360 w 28800"/>
              <a:gd name="T27" fmla="*/ 2127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8800" h="21600">
                <a:moveTo>
                  <a:pt x="0" y="0"/>
                </a:moveTo>
                <a:lnTo>
                  <a:pt x="0" y="21600"/>
                </a:lnTo>
                <a:lnTo>
                  <a:pt x="28800" y="21600"/>
                </a:lnTo>
                <a:lnTo>
                  <a:pt x="28800" y="0"/>
                </a:lnTo>
                <a:close/>
                <a:moveTo>
                  <a:pt x="330" y="330"/>
                </a:moveTo>
                <a:lnTo>
                  <a:pt x="330" y="21270"/>
                </a:lnTo>
                <a:lnTo>
                  <a:pt x="28470" y="21270"/>
                </a:lnTo>
                <a:lnTo>
                  <a:pt x="28470" y="330"/>
                </a:lnTo>
                <a:close/>
              </a:path>
            </a:pathLst>
          </a:custGeom>
          <a:solidFill>
            <a:srgbClr val="FFFF99"/>
          </a:solidFill>
          <a:ln w="9525">
            <a:miter lim="800000"/>
            <a:headEnd/>
            <a:tailEnd/>
          </a:ln>
          <a:scene3d>
            <a:camera prst="legacyPerspectiveFront"/>
            <a:lightRig rig="legacyFlat2" dir="t"/>
          </a:scene3d>
          <a:sp3d extrusionH="887400" prstMaterial="legacyMatte">
            <a:bevelT w="13500" h="13500" prst="angle"/>
            <a:bevelB w="13500" h="13500" prst="angle"/>
            <a:extrusionClr>
              <a:srgbClr val="FF6600"/>
            </a:extrusionClr>
          </a:sp3d>
        </p:spPr>
        <p:txBody>
          <a:bodyPr>
            <a:flatTx/>
          </a:bodyPr>
          <a:lstStyle/>
          <a:p>
            <a:endParaRPr lang="ru-RU"/>
          </a:p>
        </p:txBody>
      </p:sp>
      <p:pic>
        <p:nvPicPr>
          <p:cNvPr id="1032" name="Picture 8" descr="Picture backgrou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7101"/>
            <a:ext cx="7083143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72488" y="6201196"/>
            <a:ext cx="45430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CCC00"/>
                </a:solidFill>
                <a:latin typeface="Constantia" panose="02030602050306030303" pitchFamily="18" charset="0"/>
              </a:rPr>
              <a:t>Русский язык, 8 класс</a:t>
            </a:r>
            <a:endParaRPr lang="ru-RU" sz="3200" b="1" dirty="0">
              <a:solidFill>
                <a:srgbClr val="CCCC00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FFFF99"/>
                </a:solidFill>
              </a:rPr>
              <a:t> </a:t>
            </a:r>
            <a:endParaRPr lang="ru-RU" sz="3600" b="1" dirty="0" smtClean="0">
              <a:solidFill>
                <a:srgbClr val="FF9933"/>
              </a:solidFill>
              <a:latin typeface="Comic Sans MS" pitchFamily="66" charset="0"/>
            </a:endParaRPr>
          </a:p>
          <a:p>
            <a:pPr algn="ctr"/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- </a:t>
            </a:r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пространственное тело,</a:t>
            </a:r>
          </a:p>
          <a:p>
            <a:pPr algn="ctr"/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несложен </a:t>
            </a:r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с натуры,</a:t>
            </a:r>
          </a:p>
          <a:p>
            <a:pPr algn="ctr"/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ж вставить «Л» умело,</a:t>
            </a:r>
          </a:p>
          <a:p>
            <a:pPr algn="ctr"/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Стану домом я </a:t>
            </a: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культуры.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4788024" y="5157192"/>
            <a:ext cx="28797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Куб – клуб 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68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222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104" y="4869160"/>
            <a:ext cx="1581150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644109"/>
            <a:ext cx="2052228" cy="205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2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2"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-36512" y="548680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Несёт </a:t>
            </a:r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меня с трудом старик,</a:t>
            </a:r>
          </a:p>
          <a:p>
            <a:pPr algn="ctr"/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если «Ю» прибавить, вмиг</a:t>
            </a:r>
          </a:p>
          <a:p>
            <a:pPr algn="ctr"/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нему придёт на помощь тот,</a:t>
            </a:r>
          </a:p>
          <a:p>
            <a:pPr algn="ctr"/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без труда меня </a:t>
            </a: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несёт</a:t>
            </a:r>
            <a:r>
              <a:rPr lang="ru-RU" sz="3600" b="1" dirty="0" smtClean="0">
                <a:solidFill>
                  <a:srgbClr val="FF9933"/>
                </a:solidFill>
                <a:latin typeface="Comic Sans MS" pitchFamily="66" charset="0"/>
              </a:rPr>
              <a:t>.</a:t>
            </a:r>
            <a:endParaRPr lang="ru-RU" sz="3600" b="1" dirty="0">
              <a:solidFill>
                <a:srgbClr val="FF9933"/>
              </a:solidFill>
              <a:latin typeface="Comic Sans MS" pitchFamily="66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5000625" y="5214938"/>
            <a:ext cx="374783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Ноша – юноша 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92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246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2160" y="4974431"/>
            <a:ext cx="1651447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90980"/>
            <a:ext cx="1980220" cy="1980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6"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0" y="836712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</a:t>
            </a:r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поддерживать скворечню</a:t>
            </a:r>
          </a:p>
          <a:p>
            <a:pPr algn="ctr">
              <a:spcBef>
                <a:spcPts val="0"/>
              </a:spcBef>
              <a:defRPr/>
            </a:pPr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Иль антенну, я гожусь.</a:t>
            </a:r>
          </a:p>
          <a:p>
            <a:pPr algn="ctr">
              <a:spcBef>
                <a:spcPts val="0"/>
              </a:spcBef>
              <a:defRPr/>
            </a:pPr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мягким знаком я, конечно,</a:t>
            </a:r>
          </a:p>
          <a:p>
            <a:pPr algn="ctr">
              <a:spcBef>
                <a:spcPts val="0"/>
              </a:spcBef>
              <a:defRPr/>
            </a:pPr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Сразу цифрой окажусь.</a:t>
            </a:r>
          </a:p>
          <a:p>
            <a:pPr>
              <a:spcBef>
                <a:spcPts val="0"/>
              </a:spcBef>
              <a:defRPr/>
            </a:pPr>
            <a:endParaRPr lang="ru-RU" sz="3200" b="1" dirty="0">
              <a:solidFill>
                <a:srgbClr val="FFFF99"/>
              </a:solidFill>
              <a:latin typeface="Comic Sans MS" pitchFamily="66" charset="0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4286250" y="5214938"/>
            <a:ext cx="42461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Шест – шесть 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6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270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152" y="4869160"/>
            <a:ext cx="1509712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653136"/>
            <a:ext cx="1908212" cy="1908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2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0"/>
                  </p:tgtEl>
                </p:cond>
              </p:nextCondLst>
            </p:seq>
          </p:childTnLst>
        </p:cTn>
      </p:par>
    </p:tnLst>
    <p:bldLst>
      <p:bldP spid="1126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331077" y="5517232"/>
            <a:ext cx="39290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Окончание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0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5366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61189" y="5140925"/>
            <a:ext cx="1652588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7259"/>
            <a:ext cx="2696702" cy="1934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icture backgroun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0127" y="984204"/>
            <a:ext cx="3165950" cy="2511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31077" y="3610340"/>
            <a:ext cx="14670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41245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2" name="Picture 8" descr="Picture background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4059" y="918190"/>
            <a:ext cx="1832438" cy="260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832664" y="254589"/>
            <a:ext cx="5693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,,</a:t>
            </a:r>
            <a:endParaRPr lang="ru-RU" sz="6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6" descr="Picture background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373216"/>
            <a:ext cx="1116124" cy="1116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6"/>
                  </p:tgtEl>
                </p:cond>
              </p:nextCondLst>
            </p:seq>
          </p:childTnLst>
        </p:cTn>
      </p:par>
    </p:tnLst>
    <p:bldLst>
      <p:bldP spid="1536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4429125" y="5500688"/>
            <a:ext cx="35321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FF9933"/>
                </a:solidFill>
              </a:rPr>
              <a:t>    </a:t>
            </a:r>
            <a:r>
              <a:rPr lang="ru-RU" sz="36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Подлежащее</a:t>
            </a:r>
            <a:endParaRPr lang="ru-RU" sz="36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4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6390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12353" y="5095190"/>
            <a:ext cx="157797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971600" y="1052736"/>
            <a:ext cx="122822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endParaRPr lang="ru-RU" sz="12000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2492896"/>
            <a:ext cx="112402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endParaRPr lang="ru-RU" sz="120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36296" y="1868058"/>
            <a:ext cx="163698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12000" baseline="30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12000" baseline="30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532" y="949937"/>
            <a:ext cx="2807792" cy="3633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 стрелкой 5"/>
          <p:cNvCxnSpPr/>
          <p:nvPr/>
        </p:nvCxnSpPr>
        <p:spPr>
          <a:xfrm flipH="1">
            <a:off x="4833641" y="2643712"/>
            <a:ext cx="144536" cy="576064"/>
          </a:xfrm>
          <a:prstGeom prst="straightConnector1">
            <a:avLst/>
          </a:prstGeom>
          <a:ln w="412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4474121" y="677005"/>
            <a:ext cx="10081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,,</a:t>
            </a:r>
          </a:p>
        </p:txBody>
      </p:sp>
      <p:pic>
        <p:nvPicPr>
          <p:cNvPr id="2052" name="Picture 4" descr="Picture backgroun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533" y="1526186"/>
            <a:ext cx="2377166" cy="2377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195219" y="3385313"/>
            <a:ext cx="492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4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6" descr="Picture background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373216"/>
            <a:ext cx="1116124" cy="1116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3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0"/>
                  </p:tgtEl>
                </p:cond>
              </p:nextCondLst>
            </p:seq>
          </p:childTnLst>
        </p:cTn>
      </p:par>
    </p:tnLst>
    <p:bldLst>
      <p:bldP spid="1638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5080362" y="5457964"/>
            <a:ext cx="28924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Кавычки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8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7414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60289" y="5081657"/>
            <a:ext cx="1652587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23528" y="908720"/>
            <a:ext cx="2323072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5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sz="25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46600" y="934303"/>
            <a:ext cx="3023585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5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endParaRPr lang="ru-RU" sz="25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19872" y="2878490"/>
            <a:ext cx="61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3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endParaRPr lang="ru-RU" sz="6000" b="1" dirty="0">
              <a:solidFill>
                <a:schemeClr val="accent3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865" y="2145454"/>
            <a:ext cx="3815135" cy="190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460432" y="1324633"/>
            <a:ext cx="4154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7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6" descr="Picture backgroun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373216"/>
            <a:ext cx="1116124" cy="1116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4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4"/>
                  </p:tgtEl>
                </p:cond>
              </p:nextCondLst>
            </p:seq>
          </p:childTnLst>
        </p:cTn>
      </p:par>
    </p:tnLst>
    <p:bldLst>
      <p:bldP spid="174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499992" y="5260065"/>
            <a:ext cx="36353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FF9933"/>
                </a:solidFill>
              </a:rPr>
              <a:t> </a:t>
            </a: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Литота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2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8438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93980" y="5005263"/>
            <a:ext cx="1581150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494" y="1724209"/>
            <a:ext cx="3408676" cy="212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ыгнутая вверх стрелка 1"/>
          <p:cNvSpPr/>
          <p:nvPr/>
        </p:nvSpPr>
        <p:spPr>
          <a:xfrm>
            <a:off x="1006067" y="3826122"/>
            <a:ext cx="1295926" cy="534603"/>
          </a:xfrm>
          <a:prstGeom prst="curvedDown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4239948"/>
            <a:ext cx="7425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sz="6000" b="1" dirty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1993" y="4239947"/>
            <a:ext cx="7585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endParaRPr lang="ru-RU" sz="6000" b="1" dirty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 descr="Picture backgroun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8887" y="1566996"/>
            <a:ext cx="2554747" cy="230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 descr="Picture background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9" t="50800"/>
          <a:stretch/>
        </p:blipFill>
        <p:spPr bwMode="auto">
          <a:xfrm>
            <a:off x="4601261" y="4248905"/>
            <a:ext cx="1024671" cy="5597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85556" y="3361456"/>
            <a:ext cx="7688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002E8A"/>
                </a:solidFill>
                <a:latin typeface="Arial Black" panose="020B0A04020102020204" pitchFamily="34" charset="0"/>
              </a:rPr>
              <a:t>С</a:t>
            </a:r>
            <a:endParaRPr lang="ru-RU" sz="8000" b="1" dirty="0">
              <a:solidFill>
                <a:srgbClr val="002E8A"/>
              </a:solidFill>
              <a:latin typeface="Arial Black" panose="020B0A04020102020204" pitchFamily="34" charset="0"/>
            </a:endParaRPr>
          </a:p>
        </p:txBody>
      </p:sp>
      <p:pic>
        <p:nvPicPr>
          <p:cNvPr id="1036" name="Picture 12" descr="Picture background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096" y="3184969"/>
            <a:ext cx="740405" cy="740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Picture background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587889"/>
            <a:ext cx="1116124" cy="1116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4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8"/>
                  </p:tgtEl>
                </p:cond>
              </p:nextCondLst>
            </p:seq>
          </p:childTnLst>
        </p:cTn>
      </p:par>
    </p:tnLst>
    <p:bldLst>
      <p:bldP spid="184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827493" y="5240292"/>
            <a:ext cx="439335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FF9933"/>
                </a:solidFill>
              </a:rPr>
              <a:t>  </a:t>
            </a: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 – весы ума</a:t>
            </a:r>
            <a:r>
              <a:rPr lang="ru-RU" sz="3600" b="1" dirty="0" smtClean="0">
                <a:solidFill>
                  <a:srgbClr val="FF9933"/>
                </a:solidFill>
              </a:rPr>
              <a:t>         </a:t>
            </a:r>
            <a:endParaRPr lang="ru-RU" sz="3600" b="1" dirty="0">
              <a:solidFill>
                <a:srgbClr val="FF9933"/>
              </a:solidFill>
            </a:endParaRPr>
          </a:p>
        </p:txBody>
      </p:sp>
      <p:sp>
        <p:nvSpPr>
          <p:cNvPr id="18436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9462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080" y="5037489"/>
            <a:ext cx="1571625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2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902" y="561878"/>
            <a:ext cx="5058067" cy="3621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Picture backgroun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80928"/>
            <a:ext cx="2240308" cy="1781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Picture background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7" y="2580238"/>
            <a:ext cx="2532521" cy="1899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Picture background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373216"/>
            <a:ext cx="1116124" cy="1116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4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2"/>
                  </p:tgtEl>
                </p:cond>
              </p:nextCondLst>
            </p:seq>
          </p:childTnLst>
        </p:cTn>
      </p:par>
    </p:tnLst>
    <p:bldLst>
      <p:bldP spid="1945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34834" y="188640"/>
            <a:ext cx="9144000" cy="437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слово</a:t>
            </a:r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которое является синонимом  для </a:t>
            </a: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первого и для второго </a:t>
            </a:r>
          </a:p>
          <a:p>
            <a:pPr algn="ctr">
              <a:spcBef>
                <a:spcPct val="50000"/>
              </a:spcBef>
              <a:defRPr/>
            </a:pPr>
            <a:endParaRPr lang="ru-RU" sz="4000" b="1" dirty="0" smtClean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50000"/>
              </a:spcBef>
              <a:defRPr/>
            </a:pPr>
            <a:endParaRPr lang="ru-RU" sz="800" b="1" dirty="0" smtClean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4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 (…) химический элемент</a:t>
            </a:r>
          </a:p>
          <a:p>
            <a:pPr>
              <a:spcBef>
                <a:spcPct val="50000"/>
              </a:spcBef>
              <a:defRPr/>
            </a:pPr>
            <a:endParaRPr lang="ru-RU" sz="3600" b="1" dirty="0">
              <a:solidFill>
                <a:srgbClr val="FFFF99"/>
              </a:solidFill>
              <a:latin typeface="Comic Sans MS" pitchFamily="66" charset="0"/>
            </a:endParaRP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5715000" y="5000625"/>
            <a:ext cx="1571625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3600" b="1" dirty="0">
                <a:solidFill>
                  <a:srgbClr val="FF9933"/>
                </a:solidFill>
              </a:rPr>
              <a:t>          </a:t>
            </a:r>
          </a:p>
        </p:txBody>
      </p:sp>
      <p:sp>
        <p:nvSpPr>
          <p:cNvPr id="19460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8678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4755144"/>
            <a:ext cx="1581150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063344"/>
            <a:ext cx="1476164" cy="1476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6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78"/>
                  </p:tgtEl>
                </p:cond>
              </p:nextCondLst>
            </p:seq>
          </p:childTnLst>
        </p:cTn>
      </p:par>
    </p:tnLst>
    <p:bldLst>
      <p:bldP spid="2867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29154" y="-243408"/>
            <a:ext cx="9144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endParaRPr lang="ru-RU" sz="3600" b="1" dirty="0" smtClean="0">
              <a:solidFill>
                <a:srgbClr val="FF9933"/>
              </a:solidFill>
              <a:latin typeface="Comic Sans MS" pitchFamily="66" charset="0"/>
            </a:endParaRPr>
          </a:p>
          <a:p>
            <a:pPr algn="ctr">
              <a:spcBef>
                <a:spcPts val="0"/>
              </a:spcBef>
              <a:defRPr/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</a:t>
            </a:r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слово, которое является синонимом  для первого </a:t>
            </a:r>
            <a:endParaRPr lang="ru-RU" sz="4000" b="1" dirty="0" smtClean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defRPr/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второго </a:t>
            </a: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</a:t>
            </a:r>
          </a:p>
          <a:p>
            <a:pPr algn="ctr">
              <a:spcBef>
                <a:spcPts val="0"/>
              </a:spcBef>
              <a:defRPr/>
            </a:pPr>
            <a:endParaRPr lang="ru-RU" sz="3600" b="1" dirty="0">
              <a:solidFill>
                <a:srgbClr val="FF9933"/>
              </a:solidFill>
              <a:latin typeface="Comic Sans MS" pitchFamily="66" charset="0"/>
            </a:endParaRPr>
          </a:p>
          <a:p>
            <a:pPr algn="ctr">
              <a:spcBef>
                <a:spcPts val="0"/>
              </a:spcBef>
              <a:defRPr/>
            </a:pPr>
            <a:r>
              <a:rPr lang="ru-RU" sz="3600" b="1" dirty="0">
                <a:solidFill>
                  <a:srgbClr val="FF9933"/>
                </a:solidFill>
                <a:latin typeface="Comic Sans MS" pitchFamily="66" charset="0"/>
              </a:rPr>
              <a:t>	</a:t>
            </a:r>
            <a:endParaRPr lang="ru-RU" sz="3600" b="1" dirty="0" smtClean="0">
              <a:solidFill>
                <a:srgbClr val="FF9933"/>
              </a:solidFill>
              <a:latin typeface="Comic Sans MS" pitchFamily="66" charset="0"/>
            </a:endParaRPr>
          </a:p>
          <a:p>
            <a:pPr algn="ctr">
              <a:spcBef>
                <a:spcPts val="0"/>
              </a:spcBef>
              <a:defRPr/>
            </a:pPr>
            <a:r>
              <a:rPr lang="ru-RU" sz="4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скамья </a:t>
            </a:r>
            <a:r>
              <a:rPr lang="ru-RU" sz="4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(…..) магазин </a:t>
            </a:r>
            <a:endParaRPr lang="ru-RU" sz="4800" b="1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defRPr/>
            </a:pPr>
            <a:endParaRPr lang="ru-RU" sz="4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4572000" y="5072063"/>
            <a:ext cx="3349625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Лавка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3600" b="1" dirty="0">
                <a:solidFill>
                  <a:srgbClr val="FF9933"/>
                </a:solidFill>
              </a:rPr>
              <a:t>          </a:t>
            </a:r>
          </a:p>
        </p:txBody>
      </p:sp>
      <p:sp>
        <p:nvSpPr>
          <p:cNvPr id="20484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0726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56237" y="4790498"/>
            <a:ext cx="1581150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79" y="5031414"/>
            <a:ext cx="1620180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26"/>
                  </p:tgtEl>
                </p:cond>
              </p:nextCondLst>
            </p:seq>
          </p:childTnLst>
        </p:cTn>
      </p:par>
    </p:tnLst>
    <p:bldLst>
      <p:bldP spid="307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AutoShap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484438" y="188913"/>
            <a:ext cx="1223962" cy="865187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179388" y="188913"/>
            <a:ext cx="2160587" cy="863600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179387" y="1145263"/>
            <a:ext cx="2160588" cy="863600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Логогрифы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179388" y="2060575"/>
            <a:ext cx="2160587" cy="863600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Ребусы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179388" y="2997200"/>
            <a:ext cx="2160587" cy="860425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Синонимы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179388" y="3934619"/>
            <a:ext cx="2160587" cy="863600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200" b="1" dirty="0">
              <a:solidFill>
                <a:srgbClr val="FFFF99"/>
              </a:solidFill>
            </a:endParaRPr>
          </a:p>
          <a:p>
            <a:pPr algn="ctr"/>
            <a:endParaRPr lang="ru-RU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Фразеология</a:t>
            </a:r>
          </a:p>
          <a:p>
            <a:pPr algn="ctr"/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179388" y="4869656"/>
            <a:ext cx="2160587" cy="863600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Выразительные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средства языка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180495" y="5805488"/>
            <a:ext cx="2160587" cy="863600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Лексика</a:t>
            </a:r>
          </a:p>
          <a:p>
            <a:pPr algn="ctr"/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285750" y="428625"/>
            <a:ext cx="19288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истории 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7956550" y="1341438"/>
            <a:ext cx="7921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57356" name="AutoShape 1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851275" y="188913"/>
            <a:ext cx="1223963" cy="865187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57" name="AutoShape 1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219700" y="188913"/>
            <a:ext cx="1223963" cy="865187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58" name="AutoShape 14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588125" y="188913"/>
            <a:ext cx="1223963" cy="865187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59" name="AutoShape 15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7920038" y="188913"/>
            <a:ext cx="1223962" cy="865187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60" name="AutoShape 16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2484438" y="5805488"/>
            <a:ext cx="1223962" cy="865187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61" name="AutoShape 17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3851275" y="5805488"/>
            <a:ext cx="1223963" cy="865187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62" name="AutoShape 18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5219700" y="5805488"/>
            <a:ext cx="1223963" cy="865187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63" name="AutoShape 19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6588125" y="5805488"/>
            <a:ext cx="1223963" cy="865187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64" name="AutoShape 20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7920038" y="5805488"/>
            <a:ext cx="1223962" cy="865187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50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57365" name="AutoShape 21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2484438" y="4868863"/>
            <a:ext cx="1223962" cy="865187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66" name="AutoShape 22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3851275" y="4868863"/>
            <a:ext cx="1223963" cy="865187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67" name="AutoShape 23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5219700" y="4868863"/>
            <a:ext cx="1223963" cy="865187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68" name="AutoShape 24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6588125" y="4868863"/>
            <a:ext cx="1223963" cy="865187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69" name="AutoShape 25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7920038" y="4868863"/>
            <a:ext cx="1223962" cy="865187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50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57370" name="AutoShape 26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2484438" y="3933825"/>
            <a:ext cx="1223962" cy="865188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71" name="AutoShape 27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3851275" y="3933825"/>
            <a:ext cx="1223963" cy="865188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72" name="AutoShape 28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5219700" y="3933825"/>
            <a:ext cx="1223963" cy="865188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73" name="AutoShape 29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6588125" y="3933825"/>
            <a:ext cx="1223963" cy="865188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74" name="AutoShape 30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7920038" y="3933825"/>
            <a:ext cx="1223962" cy="865188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75" name="AutoShape 31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2484438" y="2997200"/>
            <a:ext cx="1223962" cy="865188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76" name="AutoShape 32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3851275" y="2997200"/>
            <a:ext cx="1223963" cy="865188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77" name="AutoShape 33">
            <a:hlinkClick r:id="rId23" action="ppaction://hlinksldjump"/>
          </p:cNvPr>
          <p:cNvSpPr>
            <a:spLocks noChangeArrowheads="1"/>
          </p:cNvSpPr>
          <p:nvPr/>
        </p:nvSpPr>
        <p:spPr bwMode="auto">
          <a:xfrm>
            <a:off x="5219700" y="2997200"/>
            <a:ext cx="1223963" cy="865188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78" name="AutoShape 34">
            <a:hlinkClick r:id="rId24" action="ppaction://hlinksldjump"/>
          </p:cNvPr>
          <p:cNvSpPr>
            <a:spLocks noChangeArrowheads="1"/>
          </p:cNvSpPr>
          <p:nvPr/>
        </p:nvSpPr>
        <p:spPr bwMode="auto">
          <a:xfrm>
            <a:off x="6588125" y="2997200"/>
            <a:ext cx="1223963" cy="865188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79" name="AutoShape 35">
            <a:hlinkClick r:id="rId25" action="ppaction://hlinksldjump"/>
          </p:cNvPr>
          <p:cNvSpPr>
            <a:spLocks noChangeArrowheads="1"/>
          </p:cNvSpPr>
          <p:nvPr/>
        </p:nvSpPr>
        <p:spPr bwMode="auto">
          <a:xfrm>
            <a:off x="7920038" y="2997200"/>
            <a:ext cx="1223962" cy="865188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80" name="AutoShape 36">
            <a:hlinkClick r:id="rId26" action="ppaction://hlinksldjump"/>
          </p:cNvPr>
          <p:cNvSpPr>
            <a:spLocks noChangeArrowheads="1"/>
          </p:cNvSpPr>
          <p:nvPr/>
        </p:nvSpPr>
        <p:spPr bwMode="auto">
          <a:xfrm>
            <a:off x="2484438" y="2060575"/>
            <a:ext cx="1223962" cy="865188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81" name="AutoShape 37">
            <a:hlinkClick r:id="rId27" action="ppaction://hlinksldjump"/>
          </p:cNvPr>
          <p:cNvSpPr>
            <a:spLocks noChangeArrowheads="1"/>
          </p:cNvSpPr>
          <p:nvPr/>
        </p:nvSpPr>
        <p:spPr bwMode="auto">
          <a:xfrm>
            <a:off x="3851275" y="2060575"/>
            <a:ext cx="1223963" cy="865188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82" name="AutoShape 38">
            <a:hlinkClick r:id="rId28" action="ppaction://hlinksldjump"/>
          </p:cNvPr>
          <p:cNvSpPr>
            <a:spLocks noChangeArrowheads="1"/>
          </p:cNvSpPr>
          <p:nvPr/>
        </p:nvSpPr>
        <p:spPr bwMode="auto">
          <a:xfrm>
            <a:off x="5219700" y="2060575"/>
            <a:ext cx="1223963" cy="865188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83" name="AutoShape 39">
            <a:hlinkClick r:id="rId29" action="ppaction://hlinksldjump"/>
          </p:cNvPr>
          <p:cNvSpPr>
            <a:spLocks noChangeArrowheads="1"/>
          </p:cNvSpPr>
          <p:nvPr/>
        </p:nvSpPr>
        <p:spPr bwMode="auto">
          <a:xfrm>
            <a:off x="6588125" y="2060575"/>
            <a:ext cx="1223963" cy="865188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84" name="AutoShape 40">
            <a:hlinkClick r:id="rId30" action="ppaction://hlinksldjump"/>
          </p:cNvPr>
          <p:cNvSpPr>
            <a:spLocks noChangeArrowheads="1"/>
          </p:cNvSpPr>
          <p:nvPr/>
        </p:nvSpPr>
        <p:spPr bwMode="auto">
          <a:xfrm>
            <a:off x="7920038" y="2060575"/>
            <a:ext cx="1223962" cy="865188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85" name="AutoShape 41">
            <a:hlinkClick r:id="rId31" action="ppaction://hlinksldjump"/>
          </p:cNvPr>
          <p:cNvSpPr>
            <a:spLocks noChangeArrowheads="1"/>
          </p:cNvSpPr>
          <p:nvPr/>
        </p:nvSpPr>
        <p:spPr bwMode="auto">
          <a:xfrm>
            <a:off x="7920038" y="1125538"/>
            <a:ext cx="1223962" cy="865187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86" name="AutoShape 42">
            <a:hlinkClick r:id="rId32" action="ppaction://hlinksldjump"/>
          </p:cNvPr>
          <p:cNvSpPr>
            <a:spLocks noChangeArrowheads="1"/>
          </p:cNvSpPr>
          <p:nvPr/>
        </p:nvSpPr>
        <p:spPr bwMode="auto">
          <a:xfrm>
            <a:off x="6588125" y="1125538"/>
            <a:ext cx="1223963" cy="865187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87" name="AutoShape 43">
            <a:hlinkClick r:id="rId33" action="ppaction://hlinksldjump"/>
          </p:cNvPr>
          <p:cNvSpPr>
            <a:spLocks noChangeArrowheads="1"/>
          </p:cNvSpPr>
          <p:nvPr/>
        </p:nvSpPr>
        <p:spPr bwMode="auto">
          <a:xfrm>
            <a:off x="5219700" y="1125538"/>
            <a:ext cx="1223963" cy="865187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88" name="AutoShape 44">
            <a:hlinkClick r:id="rId34" action="ppaction://hlinksldjump"/>
          </p:cNvPr>
          <p:cNvSpPr>
            <a:spLocks noChangeArrowheads="1"/>
          </p:cNvSpPr>
          <p:nvPr/>
        </p:nvSpPr>
        <p:spPr bwMode="auto">
          <a:xfrm>
            <a:off x="3851275" y="1125538"/>
            <a:ext cx="1223963" cy="865187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89" name="AutoShape 45">
            <a:hlinkClick r:id="rId35" action="ppaction://hlinksldjump"/>
          </p:cNvPr>
          <p:cNvSpPr>
            <a:spLocks noChangeArrowheads="1"/>
          </p:cNvSpPr>
          <p:nvPr/>
        </p:nvSpPr>
        <p:spPr bwMode="auto">
          <a:xfrm>
            <a:off x="2484438" y="1125538"/>
            <a:ext cx="1223962" cy="865187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AutoShape 20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7948320" y="5805488"/>
            <a:ext cx="1223962" cy="865187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50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47" name="AutoShape 25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7948320" y="4868863"/>
            <a:ext cx="1223962" cy="865187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50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48" name="AutoShape 20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7920038" y="5805488"/>
            <a:ext cx="1223962" cy="865187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50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49" name="AutoShape 25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7920038" y="4868863"/>
            <a:ext cx="1223962" cy="865187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50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50" name="AutoShape 20">
            <a:hlinkClick r:id="rId36" action="ppaction://hlinksldjump"/>
          </p:cNvPr>
          <p:cNvSpPr>
            <a:spLocks noChangeArrowheads="1"/>
          </p:cNvSpPr>
          <p:nvPr/>
        </p:nvSpPr>
        <p:spPr bwMode="auto">
          <a:xfrm>
            <a:off x="7934179" y="5803901"/>
            <a:ext cx="1223962" cy="865187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AutoShape 25">
            <a:hlinkClick r:id="rId37" action="ppaction://hlinksldjump"/>
          </p:cNvPr>
          <p:cNvSpPr>
            <a:spLocks noChangeArrowheads="1"/>
          </p:cNvSpPr>
          <p:nvPr/>
        </p:nvSpPr>
        <p:spPr bwMode="auto">
          <a:xfrm>
            <a:off x="7934179" y="4867276"/>
            <a:ext cx="1209821" cy="865187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73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4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73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5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73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5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73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573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573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573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5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73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573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573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573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5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73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573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573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573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6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73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500" fill="hold"/>
                                        <p:tgtEl>
                                          <p:spTgt spid="573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573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573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6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573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500" fill="hold"/>
                                        <p:tgtEl>
                                          <p:spTgt spid="573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573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573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6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573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500" fill="hold"/>
                                        <p:tgtEl>
                                          <p:spTgt spid="573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573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573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6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73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500" fill="hold"/>
                                        <p:tgtEl>
                                          <p:spTgt spid="573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573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573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64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573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500" fill="hold"/>
                                        <p:tgtEl>
                                          <p:spTgt spid="573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573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573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65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573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500" fill="hold"/>
                                        <p:tgtEl>
                                          <p:spTgt spid="573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573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573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6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73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500" fill="hold"/>
                                        <p:tgtEl>
                                          <p:spTgt spid="573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573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573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67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573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500" fill="hold"/>
                                        <p:tgtEl>
                                          <p:spTgt spid="573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98" dur="500" fill="hold"/>
                                        <p:tgtEl>
                                          <p:spTgt spid="573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573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68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573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500" fill="hold"/>
                                        <p:tgtEl>
                                          <p:spTgt spid="573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573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500" fill="hold"/>
                                        <p:tgtEl>
                                          <p:spTgt spid="5736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6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573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500" fill="hold"/>
                                        <p:tgtEl>
                                          <p:spTgt spid="573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12" dur="500" fill="hold"/>
                                        <p:tgtEl>
                                          <p:spTgt spid="573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500" fill="hold"/>
                                        <p:tgtEl>
                                          <p:spTgt spid="573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70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573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500" fill="hold"/>
                                        <p:tgtEl>
                                          <p:spTgt spid="573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19" dur="500" fill="hold"/>
                                        <p:tgtEl>
                                          <p:spTgt spid="573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500" fill="hold"/>
                                        <p:tgtEl>
                                          <p:spTgt spid="573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71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573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500" fill="hold"/>
                                        <p:tgtEl>
                                          <p:spTgt spid="573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26" dur="500" fill="hold"/>
                                        <p:tgtEl>
                                          <p:spTgt spid="573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500" fill="hold"/>
                                        <p:tgtEl>
                                          <p:spTgt spid="573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7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573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2" dur="500" fill="hold"/>
                                        <p:tgtEl>
                                          <p:spTgt spid="573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33" dur="500" fill="hold"/>
                                        <p:tgtEl>
                                          <p:spTgt spid="573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500" fill="hold"/>
                                        <p:tgtEl>
                                          <p:spTgt spid="573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73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573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9" dur="500" fill="hold"/>
                                        <p:tgtEl>
                                          <p:spTgt spid="573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40" dur="500" fill="hold"/>
                                        <p:tgtEl>
                                          <p:spTgt spid="573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500" fill="hold"/>
                                        <p:tgtEl>
                                          <p:spTgt spid="573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74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573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6" dur="500" fill="hold"/>
                                        <p:tgtEl>
                                          <p:spTgt spid="573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47" dur="500" fill="hold"/>
                                        <p:tgtEl>
                                          <p:spTgt spid="573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500" fill="hold"/>
                                        <p:tgtEl>
                                          <p:spTgt spid="573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75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573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3" dur="500" fill="hold"/>
                                        <p:tgtEl>
                                          <p:spTgt spid="573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54" dur="500" fill="hold"/>
                                        <p:tgtEl>
                                          <p:spTgt spid="573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5" dur="500" fill="hold"/>
                                        <p:tgtEl>
                                          <p:spTgt spid="573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76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573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0" dur="500" fill="hold"/>
                                        <p:tgtEl>
                                          <p:spTgt spid="573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61" dur="500" fill="hold"/>
                                        <p:tgtEl>
                                          <p:spTgt spid="573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500" fill="hold"/>
                                        <p:tgtEl>
                                          <p:spTgt spid="573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77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573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7" dur="500" fill="hold"/>
                                        <p:tgtEl>
                                          <p:spTgt spid="573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68" dur="500" fill="hold"/>
                                        <p:tgtEl>
                                          <p:spTgt spid="573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500" fill="hold"/>
                                        <p:tgtEl>
                                          <p:spTgt spid="573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78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573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4" dur="500" fill="hold"/>
                                        <p:tgtEl>
                                          <p:spTgt spid="573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75" dur="500" fill="hold"/>
                                        <p:tgtEl>
                                          <p:spTgt spid="573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6" dur="500" fill="hold"/>
                                        <p:tgtEl>
                                          <p:spTgt spid="5737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79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573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1" dur="500" fill="hold"/>
                                        <p:tgtEl>
                                          <p:spTgt spid="573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82" dur="500" fill="hold"/>
                                        <p:tgtEl>
                                          <p:spTgt spid="573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3" dur="500" fill="hold"/>
                                        <p:tgtEl>
                                          <p:spTgt spid="573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80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573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8" dur="500" fill="hold"/>
                                        <p:tgtEl>
                                          <p:spTgt spid="573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89" dur="500" fill="hold"/>
                                        <p:tgtEl>
                                          <p:spTgt spid="573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0" dur="500" fill="hold"/>
                                        <p:tgtEl>
                                          <p:spTgt spid="573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81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573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5" dur="500" fill="hold"/>
                                        <p:tgtEl>
                                          <p:spTgt spid="573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96" dur="500" fill="hold"/>
                                        <p:tgtEl>
                                          <p:spTgt spid="573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7" dur="500" fill="hold"/>
                                        <p:tgtEl>
                                          <p:spTgt spid="573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82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573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2" dur="500" fill="hold"/>
                                        <p:tgtEl>
                                          <p:spTgt spid="573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203" dur="500" fill="hold"/>
                                        <p:tgtEl>
                                          <p:spTgt spid="573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4" dur="500" fill="hold"/>
                                        <p:tgtEl>
                                          <p:spTgt spid="573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83"/>
                  </p:tgtEl>
                </p:cond>
              </p:nextCondLst>
            </p:seq>
            <p:seq concurrent="1" nextAc="seek">
              <p:cTn id="205" restart="whenNotActive" fill="hold" evtFilter="cancelBubble" nodeType="interactiveSeq">
                <p:stCondLst>
                  <p:cond evt="onClick" delay="0">
                    <p:tgtEl>
                      <p:spTgt spid="573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6" fill="hold">
                      <p:stCondLst>
                        <p:cond delay="0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9" dur="500" fill="hold"/>
                                        <p:tgtEl>
                                          <p:spTgt spid="573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210" dur="500" fill="hold"/>
                                        <p:tgtEl>
                                          <p:spTgt spid="573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1" dur="500" fill="hold"/>
                                        <p:tgtEl>
                                          <p:spTgt spid="5738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84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573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6" dur="500" fill="hold"/>
                                        <p:tgtEl>
                                          <p:spTgt spid="573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217" dur="500" fill="hold"/>
                                        <p:tgtEl>
                                          <p:spTgt spid="573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8" dur="500" fill="hold"/>
                                        <p:tgtEl>
                                          <p:spTgt spid="5738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85"/>
                  </p:tgtEl>
                </p:cond>
              </p:nextCondLst>
            </p:seq>
            <p:seq concurrent="1" nextAc="seek">
              <p:cTn id="219" restart="whenNotActive" fill="hold" evtFilter="cancelBubble" nodeType="interactiveSeq">
                <p:stCondLst>
                  <p:cond evt="onClick" delay="0">
                    <p:tgtEl>
                      <p:spTgt spid="573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0" fill="hold">
                      <p:stCondLst>
                        <p:cond delay="0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3" dur="500" fill="hold"/>
                                        <p:tgtEl>
                                          <p:spTgt spid="573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224" dur="500" fill="hold"/>
                                        <p:tgtEl>
                                          <p:spTgt spid="573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5" dur="500" fill="hold"/>
                                        <p:tgtEl>
                                          <p:spTgt spid="5738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86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573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0" dur="500" fill="hold"/>
                                        <p:tgtEl>
                                          <p:spTgt spid="573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231" dur="500" fill="hold"/>
                                        <p:tgtEl>
                                          <p:spTgt spid="573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2" dur="500" fill="hold"/>
                                        <p:tgtEl>
                                          <p:spTgt spid="573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87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573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7" dur="500" fill="hold"/>
                                        <p:tgtEl>
                                          <p:spTgt spid="573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238" dur="500" fill="hold"/>
                                        <p:tgtEl>
                                          <p:spTgt spid="573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9" dur="500" fill="hold"/>
                                        <p:tgtEl>
                                          <p:spTgt spid="573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88"/>
                  </p:tgtEl>
                </p:cond>
              </p:nextCondLst>
            </p:seq>
            <p:seq concurrent="1" nextAc="seek">
              <p:cTn id="240" restart="whenNotActive" fill="hold" evtFilter="cancelBubble" nodeType="interactiveSeq">
                <p:stCondLst>
                  <p:cond evt="onClick" delay="0">
                    <p:tgtEl>
                      <p:spTgt spid="573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1" fill="hold">
                      <p:stCondLst>
                        <p:cond delay="0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4" dur="500" fill="hold"/>
                                        <p:tgtEl>
                                          <p:spTgt spid="573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245" dur="500" fill="hold"/>
                                        <p:tgtEl>
                                          <p:spTgt spid="573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6" dur="500" fill="hold"/>
                                        <p:tgtEl>
                                          <p:spTgt spid="5738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89"/>
                  </p:tgtEl>
                </p:cond>
              </p:nextCondLst>
            </p:seq>
            <p:seq concurrent="1" nextAc="seek">
              <p:cTn id="24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8" fill="hold">
                      <p:stCondLst>
                        <p:cond delay="0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2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25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261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2" fill="hold">
                      <p:stCondLst>
                        <p:cond delay="0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2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268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9" fill="hold">
                      <p:stCondLst>
                        <p:cond delay="0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2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27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6" fill="hold">
                      <p:stCondLst>
                        <p:cond delay="0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28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28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3" fill="hold">
                      <p:stCondLst>
                        <p:cond delay="0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2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</p:childTnLst>
        </p:cTn>
      </p:par>
    </p:tnLst>
    <p:bldLst>
      <p:bldP spid="57346" grpId="0" animBg="1"/>
      <p:bldP spid="57356" grpId="0" animBg="1"/>
      <p:bldP spid="57357" grpId="0" animBg="1"/>
      <p:bldP spid="57358" grpId="0" animBg="1"/>
      <p:bldP spid="57359" grpId="0" animBg="1"/>
      <p:bldP spid="57360" grpId="0" animBg="1"/>
      <p:bldP spid="57361" grpId="0" animBg="1"/>
      <p:bldP spid="57362" grpId="0" animBg="1"/>
      <p:bldP spid="57363" grpId="0" animBg="1"/>
      <p:bldP spid="57364" grpId="0" animBg="1"/>
      <p:bldP spid="57365" grpId="0" animBg="1"/>
      <p:bldP spid="57366" grpId="0" animBg="1"/>
      <p:bldP spid="57367" grpId="0" animBg="1"/>
      <p:bldP spid="57368" grpId="0" animBg="1"/>
      <p:bldP spid="57369" grpId="0" animBg="1"/>
      <p:bldP spid="57370" grpId="0" animBg="1"/>
      <p:bldP spid="57371" grpId="0" animBg="1"/>
      <p:bldP spid="57372" grpId="0" animBg="1"/>
      <p:bldP spid="57374" grpId="0" animBg="1"/>
      <p:bldP spid="57375" grpId="0" animBg="1"/>
      <p:bldP spid="57376" grpId="0" animBg="1"/>
      <p:bldP spid="57377" grpId="0" animBg="1"/>
      <p:bldP spid="57378" grpId="0" animBg="1"/>
      <p:bldP spid="57379" grpId="0" animBg="1"/>
      <p:bldP spid="57380" grpId="0" animBg="1"/>
      <p:bldP spid="57381" grpId="0" animBg="1"/>
      <p:bldP spid="57382" grpId="0" animBg="1"/>
      <p:bldP spid="57383" grpId="0" animBg="1"/>
      <p:bldP spid="57384" grpId="0" animBg="1"/>
      <p:bldP spid="57385" grpId="0" animBg="1"/>
      <p:bldP spid="57386" grpId="0" animBg="1"/>
      <p:bldP spid="57387" grpId="0" animBg="1"/>
      <p:bldP spid="57388" grpId="0" animBg="1"/>
      <p:bldP spid="57389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0" y="116632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 algn="ctr">
              <a:spcBef>
                <a:spcPts val="0"/>
              </a:spcBef>
              <a:defRPr/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слово</a:t>
            </a:r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которое является синонимом  для первого </a:t>
            </a:r>
          </a:p>
          <a:p>
            <a:pPr lvl="0" algn="ctr">
              <a:spcBef>
                <a:spcPts val="0"/>
              </a:spcBef>
              <a:defRPr/>
            </a:pPr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для второго слова</a:t>
            </a:r>
          </a:p>
          <a:p>
            <a:pPr algn="ctr">
              <a:spcBef>
                <a:spcPct val="50000"/>
              </a:spcBef>
            </a:pPr>
            <a:endParaRPr lang="ru-RU" sz="4000" b="1" dirty="0" smtClean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насыпь </a:t>
            </a:r>
            <a:r>
              <a:rPr lang="ru-RU" sz="4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(…) вращающийся стержень 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5148064" y="5495200"/>
            <a:ext cx="30003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>
                <a:solidFill>
                  <a:srgbClr val="FF9933"/>
                </a:solidFill>
              </a:rPr>
              <a:t>           </a:t>
            </a: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08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1750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216" y="5301208"/>
            <a:ext cx="1223962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79" y="5031414"/>
            <a:ext cx="1620180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7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50"/>
                  </p:tgtEl>
                </p:cond>
              </p:nextCondLst>
            </p:seq>
          </p:childTnLst>
        </p:cTn>
      </p:par>
    </p:tnLst>
    <p:bldLst>
      <p:bldP spid="3174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-32057" y="260648"/>
            <a:ext cx="914400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</a:t>
            </a:r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слово, которое является синонимом  для первого </a:t>
            </a:r>
            <a:endParaRPr lang="ru-RU" sz="4000" b="1" dirty="0" smtClean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второго </a:t>
            </a: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</a:t>
            </a:r>
          </a:p>
          <a:p>
            <a:pPr algn="ctr"/>
            <a:endParaRPr lang="ru-RU" sz="4000" b="1" dirty="0" smtClean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b="1" dirty="0" smtClean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самовольный </a:t>
            </a:r>
            <a:r>
              <a:rPr lang="ru-RU" sz="4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уход (…..) молодая ветка </a:t>
            </a:r>
            <a:endParaRPr lang="ru-RU" sz="4000" b="1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 algn="ctr">
              <a:buAutoNum type="arabicPeriod" startAt="5"/>
            </a:pPr>
            <a:endParaRPr lang="ru-RU" sz="3600" b="1" dirty="0">
              <a:solidFill>
                <a:srgbClr val="FF9933"/>
              </a:solidFill>
              <a:latin typeface="Comic Sans MS" pitchFamily="66" charset="0"/>
            </a:endParaRPr>
          </a:p>
          <a:p>
            <a:endParaRPr lang="ru-RU" sz="2800" b="1" dirty="0">
              <a:solidFill>
                <a:srgbClr val="FFFF99"/>
              </a:solidFill>
              <a:latin typeface="Comic Sans MS" pitchFamily="66" charset="0"/>
            </a:endParaRP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5580063" y="5245467"/>
            <a:ext cx="33845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Побег          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2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2774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6785" y="4797152"/>
            <a:ext cx="1581150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79" y="5031414"/>
            <a:ext cx="1620180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7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4"/>
                  </p:tgtEl>
                </p:cond>
              </p:nextCondLst>
            </p:seq>
          </p:childTnLst>
        </p:cTn>
      </p:par>
    </p:tnLst>
    <p:bldLst>
      <p:bldP spid="3277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600" b="1" dirty="0" smtClean="0">
              <a:solidFill>
                <a:srgbClr val="FF9933"/>
              </a:solidFill>
              <a:latin typeface="Comic Sans MS" pitchFamily="66" charset="0"/>
            </a:endParaRPr>
          </a:p>
          <a:p>
            <a:pPr algn="ctr"/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</a:t>
            </a:r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слово, которое является синонимом  для первого </a:t>
            </a:r>
            <a:endParaRPr lang="ru-RU" sz="4000" b="1" dirty="0" smtClean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второго </a:t>
            </a: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</a:t>
            </a:r>
          </a:p>
          <a:p>
            <a:pPr algn="ctr"/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битва </a:t>
            </a:r>
            <a:r>
              <a:rPr lang="ru-RU" sz="4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(…..) ругань </a:t>
            </a:r>
            <a:endParaRPr lang="ru-RU" sz="4000" b="1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>
              <a:solidFill>
                <a:srgbClr val="FF9933"/>
              </a:solidFill>
              <a:latin typeface="Comic Sans MS" pitchFamily="66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5580063" y="4797152"/>
            <a:ext cx="3384550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Брань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3600" b="1" dirty="0">
                <a:solidFill>
                  <a:srgbClr val="FF9933"/>
                </a:solidFill>
              </a:rPr>
              <a:t>          </a:t>
            </a:r>
          </a:p>
        </p:txBody>
      </p:sp>
      <p:sp>
        <p:nvSpPr>
          <p:cNvPr id="23556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3798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93528" y="4460944"/>
            <a:ext cx="1509712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79" y="5031414"/>
            <a:ext cx="1620180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7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798"/>
                  </p:tgtEl>
                </p:cond>
              </p:nextCondLst>
            </p:seq>
          </p:childTnLst>
        </p:cTn>
      </p:par>
    </p:tnLst>
    <p:bldLst>
      <p:bldP spid="3379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3200" b="1" dirty="0" smtClean="0">
              <a:solidFill>
                <a:srgbClr val="FF9933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Угадай фразеологизм </a:t>
            </a:r>
          </a:p>
          <a:p>
            <a:pPr algn="ctr">
              <a:spcBef>
                <a:spcPct val="50000"/>
              </a:spcBef>
            </a:pPr>
            <a:endParaRPr lang="ru-RU" sz="3200" b="1" dirty="0" smtClean="0">
              <a:solidFill>
                <a:srgbClr val="FF9933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фразеологизм пришёл к нам из Древней Греции и обозначает слабое, уязвимое место. </a:t>
            </a:r>
            <a:endParaRPr lang="ru-RU" sz="40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3995936" y="5157192"/>
            <a:ext cx="43924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Ахиллесова пята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80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4822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20072" y="4869160"/>
            <a:ext cx="1581150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79" y="5031414"/>
            <a:ext cx="1620180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8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2"/>
                  </p:tgtEl>
                </p:cond>
              </p:nextCondLst>
            </p:seq>
          </p:childTnLst>
        </p:cTn>
      </p:par>
    </p:tnLst>
    <p:bldLst>
      <p:bldP spid="348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0" y="425372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Угадай фразеологизм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2903299" y="5218012"/>
            <a:ext cx="589324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спустя рукава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04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5846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088" y="4974431"/>
            <a:ext cx="1580579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Прямоугольник 5"/>
          <p:cNvSpPr>
            <a:spLocks noChangeArrowheads="1"/>
          </p:cNvSpPr>
          <p:nvPr/>
        </p:nvSpPr>
        <p:spPr bwMode="auto">
          <a:xfrm>
            <a:off x="251520" y="1214438"/>
            <a:ext cx="856895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FFC000"/>
                </a:solidFill>
                <a:latin typeface="Comic Sans MS" pitchFamily="66" charset="0"/>
              </a:rPr>
              <a:t>     </a:t>
            </a:r>
            <a:r>
              <a:rPr lang="ru-RU" sz="40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Древней Руси носили верхнюю одежду с очень длинными, до колен или даже до земли, </a:t>
            </a:r>
            <a:r>
              <a:rPr lang="ru-RU" sz="40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рукавами, которые мешали в работе. Какой фразеологизм появился в связи с этим? </a:t>
            </a:r>
            <a:endParaRPr lang="ru-RU" sz="40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6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083833"/>
            <a:ext cx="1620180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8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6"/>
                  </p:tgtEl>
                </p:cond>
              </p:nextCondLst>
            </p:seq>
          </p:childTnLst>
        </p:cTn>
      </p:par>
    </p:tnLst>
    <p:bldLst>
      <p:bldP spid="3584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290676" y="36383"/>
            <a:ext cx="8532813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3200" b="1" dirty="0" smtClean="0">
              <a:solidFill>
                <a:srgbClr val="FF9933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Угадай фразеологизм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4642459" y="5457964"/>
            <a:ext cx="403257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дважды два        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628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6870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88317" y="5081657"/>
            <a:ext cx="1509713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Прямоугольник 5"/>
          <p:cNvSpPr>
            <a:spLocks noChangeArrowheads="1"/>
          </p:cNvSpPr>
          <p:nvPr/>
        </p:nvSpPr>
        <p:spPr bwMode="auto">
          <a:xfrm>
            <a:off x="-14917" y="2082651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 b="1" dirty="0" smtClean="0">
              <a:solidFill>
                <a:srgbClr val="FFFF99"/>
              </a:solidFill>
              <a:latin typeface="Comic Sans MS" pitchFamily="66" charset="0"/>
            </a:endParaRPr>
          </a:p>
          <a:p>
            <a:pPr algn="ctr"/>
            <a:r>
              <a:rPr lang="ru-RU" sz="4000" b="1" dirty="0" smtClean="0">
                <a:solidFill>
                  <a:srgbClr val="FFFF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В </a:t>
            </a:r>
            <a:r>
              <a:rPr lang="ru-RU" sz="4000" b="1" dirty="0">
                <a:solidFill>
                  <a:srgbClr val="FFFF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каком фразеологизме упоминается таблица умножения?</a:t>
            </a:r>
          </a:p>
        </p:txBody>
      </p:sp>
      <p:pic>
        <p:nvPicPr>
          <p:cNvPr id="8" name="Picture 6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79" y="5031414"/>
            <a:ext cx="1620180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8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0"/>
                  </p:tgtEl>
                </p:cond>
              </p:nextCondLst>
            </p:seq>
          </p:childTnLst>
        </p:cTn>
      </p:par>
    </p:tnLst>
    <p:bldLst>
      <p:bldP spid="3686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07504" y="679561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фразеологизм зашифрован </a:t>
            </a:r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«перевёртыше»? </a:t>
            </a: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2261904" y="5216111"/>
            <a:ext cx="699338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Сводить концы с концами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652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7894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6096" y="4839804"/>
            <a:ext cx="1652588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Прямоугольник 5"/>
          <p:cNvSpPr>
            <a:spLocks noChangeArrowheads="1"/>
          </p:cNvSpPr>
          <p:nvPr/>
        </p:nvSpPr>
        <p:spPr bwMode="auto">
          <a:xfrm>
            <a:off x="1475656" y="2636912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 dirty="0" smtClean="0">
                <a:solidFill>
                  <a:srgbClr val="FFFF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Разводить начало от начал</a:t>
            </a:r>
            <a:endParaRPr lang="ru-RU" sz="4000" b="1" i="1" dirty="0">
              <a:solidFill>
                <a:srgbClr val="FFFF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6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79" y="5031414"/>
            <a:ext cx="1620180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8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4"/>
                  </p:tgtEl>
                </p:cond>
              </p:nextCondLst>
            </p:seq>
          </p:childTnLst>
        </p:cTn>
      </p:par>
    </p:tnLst>
    <p:bldLst>
      <p:bldP spid="3789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0" y="-218523"/>
            <a:ext cx="91440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ru-RU" sz="3200" b="1" dirty="0" smtClean="0">
              <a:solidFill>
                <a:srgbClr val="FFC0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Угадай фразеологизм</a:t>
            </a:r>
          </a:p>
          <a:p>
            <a:pPr algn="ctr">
              <a:spcBef>
                <a:spcPct val="50000"/>
              </a:spcBef>
              <a:defRPr/>
            </a:pPr>
            <a:endParaRPr lang="ru-RU" sz="3200" b="1" dirty="0">
              <a:solidFill>
                <a:srgbClr val="FFC000"/>
              </a:solidFill>
              <a:latin typeface="Comic Sans MS" pitchFamily="66" charset="0"/>
            </a:endParaRPr>
          </a:p>
          <a:p>
            <a:pPr>
              <a:spcBef>
                <a:spcPts val="0"/>
              </a:spcBef>
              <a:defRPr/>
            </a:pPr>
            <a:endParaRPr lang="ru-RU" sz="4000" b="1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defRPr/>
            </a:pPr>
            <a:r>
              <a:rPr lang="ru-RU" sz="40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говорят </a:t>
            </a:r>
            <a:r>
              <a:rPr lang="ru-RU" sz="4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очень дальних родственниках? </a:t>
            </a: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2483768" y="5040730"/>
            <a:ext cx="828104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Седьмая вода на киселе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676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77" name="Text Box 7"/>
          <p:cNvSpPr txBox="1">
            <a:spLocks noChangeArrowheads="1"/>
          </p:cNvSpPr>
          <p:nvPr/>
        </p:nvSpPr>
        <p:spPr bwMode="auto">
          <a:xfrm>
            <a:off x="6084888" y="1412875"/>
            <a:ext cx="936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800"/>
          </a:p>
        </p:txBody>
      </p:sp>
      <p:pic>
        <p:nvPicPr>
          <p:cNvPr id="43018" name="Picture 10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90120" y="4776053"/>
            <a:ext cx="1531393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79" y="5031414"/>
            <a:ext cx="1620180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0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8"/>
                  </p:tgtEl>
                </p:cond>
              </p:nextCondLst>
            </p:seq>
          </p:childTnLst>
        </p:cTn>
      </p:par>
    </p:tnLst>
    <p:bldLst>
      <p:bldP spid="430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-24490" y="525241"/>
            <a:ext cx="91440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выразительное средство языка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dirty="0">
              <a:solidFill>
                <a:srgbClr val="FFFF99"/>
              </a:solidFill>
              <a:latin typeface="Comic Sans MS" pitchFamily="66" charset="0"/>
            </a:endParaRPr>
          </a:p>
          <a:p>
            <a:endParaRPr lang="ru-RU" sz="3200" b="1" dirty="0" smtClean="0">
              <a:solidFill>
                <a:srgbClr val="FFFF99"/>
              </a:solidFill>
              <a:latin typeface="Comic Sans MS" pitchFamily="66" charset="0"/>
            </a:endParaRPr>
          </a:p>
          <a:p>
            <a:endParaRPr lang="ru-RU" sz="3200" b="1" dirty="0">
              <a:solidFill>
                <a:srgbClr val="FFFF99"/>
              </a:solidFill>
              <a:latin typeface="Comic Sans MS" pitchFamily="66" charset="0"/>
            </a:endParaRPr>
          </a:p>
          <a:p>
            <a:pPr algn="ctr"/>
            <a:r>
              <a:rPr lang="ru-RU" sz="3200" b="1" dirty="0" smtClean="0">
                <a:solidFill>
                  <a:srgbClr val="FFFF99"/>
                </a:solidFill>
                <a:latin typeface="Comic Sans MS" pitchFamily="66" charset="0"/>
              </a:rPr>
              <a:t>      </a:t>
            </a:r>
            <a:r>
              <a:rPr lang="ru-RU" sz="4000" b="1" i="1" dirty="0" smtClean="0">
                <a:solidFill>
                  <a:srgbClr val="FFFF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Витязь коршуном кинулся на врага</a:t>
            </a:r>
            <a:endParaRPr lang="ru-RU" sz="4000" b="1" i="1" dirty="0">
              <a:solidFill>
                <a:srgbClr val="FFFF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5220072" y="5168176"/>
            <a:ext cx="35718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700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4038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6136" y="4869160"/>
            <a:ext cx="1366837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79" y="5031414"/>
            <a:ext cx="1620180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4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38"/>
                  </p:tgtEl>
                </p:cond>
              </p:nextCondLst>
            </p:seq>
          </p:childTnLst>
        </p:cTn>
      </p:par>
    </p:tnLst>
    <p:bldLst>
      <p:bldP spid="4403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0" y="548680"/>
            <a:ext cx="9144000" cy="312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</a:t>
            </a:r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выразительное средство языка</a:t>
            </a:r>
          </a:p>
          <a:p>
            <a:pPr algn="ctr">
              <a:spcBef>
                <a:spcPct val="50000"/>
              </a:spcBef>
            </a:pPr>
            <a:endParaRPr lang="ru-RU" sz="1400" b="1" dirty="0">
              <a:solidFill>
                <a:srgbClr val="FFC000"/>
              </a:solidFill>
              <a:latin typeface="Comic Sans MS" pitchFamily="66" charset="0"/>
            </a:endParaRPr>
          </a:p>
          <a:p>
            <a:endParaRPr lang="ru-RU" sz="2800" b="1" dirty="0" smtClean="0">
              <a:solidFill>
                <a:srgbClr val="FFFF99"/>
              </a:solidFill>
              <a:latin typeface="Comic Sans MS" pitchFamily="66" charset="0"/>
            </a:endParaRPr>
          </a:p>
          <a:p>
            <a:endParaRPr lang="ru-RU" sz="2800" b="1" dirty="0">
              <a:solidFill>
                <a:srgbClr val="FFFF99"/>
              </a:solidFill>
              <a:latin typeface="Comic Sans MS" pitchFamily="66" charset="0"/>
            </a:endParaRPr>
          </a:p>
          <a:p>
            <a:r>
              <a:rPr lang="ru-RU" sz="2800" b="1" dirty="0">
                <a:solidFill>
                  <a:srgbClr val="FFFF99"/>
                </a:solidFill>
                <a:latin typeface="Comic Sans MS" pitchFamily="66" charset="0"/>
              </a:rPr>
              <a:t> </a:t>
            </a:r>
            <a:r>
              <a:rPr lang="ru-RU" sz="2800" b="1" dirty="0" smtClean="0">
                <a:solidFill>
                  <a:srgbClr val="FFFF99"/>
                </a:solidFill>
                <a:latin typeface="Comic Sans MS" pitchFamily="66" charset="0"/>
              </a:rPr>
              <a:t>         </a:t>
            </a:r>
            <a:r>
              <a:rPr lang="ru-RU" sz="4000" b="1" i="1" dirty="0" smtClean="0">
                <a:solidFill>
                  <a:srgbClr val="FFFF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Трещит </a:t>
            </a:r>
            <a:r>
              <a:rPr lang="ru-RU" sz="4000" b="1" i="1" dirty="0">
                <a:solidFill>
                  <a:srgbClr val="FFFF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затопленная </a:t>
            </a:r>
            <a:r>
              <a:rPr lang="ru-RU" sz="4000" b="1" i="1" dirty="0" smtClean="0">
                <a:solidFill>
                  <a:srgbClr val="FFFF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печь</a:t>
            </a:r>
            <a:endParaRPr lang="ru-RU" sz="4000" b="1" i="1" dirty="0">
              <a:solidFill>
                <a:srgbClr val="FFFF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4905971" y="5025370"/>
            <a:ext cx="323016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Метонимия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24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5062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2120" y="4705350"/>
            <a:ext cx="1366838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79" y="5031414"/>
            <a:ext cx="1620180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0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062"/>
                  </p:tgtEl>
                </p:cond>
              </p:nextCondLst>
            </p:seq>
          </p:childTnLst>
        </p:cTn>
      </p:par>
    </p:tnLst>
    <p:bldLst>
      <p:bldP spid="4505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251520" y="1128753"/>
            <a:ext cx="8532812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раньше называлась буква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6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Ъ?</a:t>
            </a:r>
            <a:endParaRPr lang="ru-RU" sz="6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  <a:defRPr/>
            </a:pPr>
            <a:endParaRPr lang="ru-RU" sz="4000" b="1" dirty="0">
              <a:solidFill>
                <a:srgbClr val="FFFF99"/>
              </a:solidFill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995936" y="4941168"/>
            <a:ext cx="44291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00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308725"/>
            <a:ext cx="647700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106" name="Picture 10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2120" y="4575180"/>
            <a:ext cx="1368425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92" y="3619392"/>
            <a:ext cx="2643552" cy="2643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6"/>
                  </p:tgtEl>
                </p:cond>
              </p:nextCondLst>
            </p:seq>
          </p:childTnLst>
        </p:cTn>
      </p:par>
    </p:tnLst>
    <p:bldLst>
      <p:bldP spid="410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0" y="404664"/>
            <a:ext cx="9144000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</a:t>
            </a:r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выразительное средство </a:t>
            </a: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языка</a:t>
            </a:r>
          </a:p>
          <a:p>
            <a:pPr algn="ctr">
              <a:spcBef>
                <a:spcPct val="50000"/>
              </a:spcBef>
              <a:defRPr/>
            </a:pPr>
            <a:endParaRPr lang="ru-RU" sz="3200" b="1" dirty="0" smtClean="0">
              <a:solidFill>
                <a:srgbClr val="FFFF99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4000" b="1" i="1" dirty="0" smtClean="0">
                <a:solidFill>
                  <a:srgbClr val="FFFF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крохотные коровки!</a:t>
            </a:r>
            <a:endParaRPr lang="ru-RU" sz="4000" b="1" i="1" dirty="0">
              <a:solidFill>
                <a:srgbClr val="FFFF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5364088" y="5207823"/>
            <a:ext cx="216651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Литота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748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6086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2120" y="4831516"/>
            <a:ext cx="1366837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79" y="5031414"/>
            <a:ext cx="1620180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60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086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107504" y="620688"/>
            <a:ext cx="9144000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 algn="ctr">
              <a:spcBef>
                <a:spcPct val="50000"/>
              </a:spcBef>
              <a:defRPr/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</a:t>
            </a:r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выразительное средство языка</a:t>
            </a:r>
          </a:p>
          <a:p>
            <a:pPr algn="ctr">
              <a:spcBef>
                <a:spcPct val="50000"/>
              </a:spcBef>
            </a:pPr>
            <a:endParaRPr lang="ru-RU" sz="3600" b="1" dirty="0">
              <a:solidFill>
                <a:srgbClr val="FFC000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FFFF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4000" b="1" i="1" dirty="0" smtClean="0">
                <a:solidFill>
                  <a:srgbClr val="FFFF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говорил вам миллион раз</a:t>
            </a:r>
            <a:endParaRPr lang="en-US" sz="4000" b="1" i="1" dirty="0">
              <a:solidFill>
                <a:srgbClr val="FFFF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4932040" y="5476220"/>
            <a:ext cx="271234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Гипербола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772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7119" name="Picture 15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04792" y="5099913"/>
            <a:ext cx="1366837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79" y="5031414"/>
            <a:ext cx="1620180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119"/>
                  </p:tgtEl>
                </p:cond>
              </p:nextCondLst>
            </p:seq>
          </p:childTnLst>
        </p:cTn>
      </p:par>
    </p:tnLst>
    <p:bldLst>
      <p:bldP spid="4710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22366" y="908720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 algn="ctr">
              <a:spcBef>
                <a:spcPct val="50000"/>
              </a:spcBef>
              <a:defRPr/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</a:t>
            </a:r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выразительное средство языка</a:t>
            </a:r>
          </a:p>
          <a:p>
            <a:pPr algn="ctr">
              <a:spcBef>
                <a:spcPct val="50000"/>
              </a:spcBef>
            </a:pPr>
            <a:endParaRPr lang="ru-RU" sz="3200" b="1" dirty="0">
              <a:solidFill>
                <a:srgbClr val="FFC000"/>
              </a:solidFill>
              <a:latin typeface="Comic Sans MS" pitchFamily="66" charset="0"/>
            </a:endParaRPr>
          </a:p>
          <a:p>
            <a:r>
              <a:rPr lang="ru-RU" sz="4000" b="1" dirty="0" smtClean="0">
                <a:solidFill>
                  <a:srgbClr val="FFFF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000" b="1" i="1" dirty="0" smtClean="0">
                <a:solidFill>
                  <a:srgbClr val="FFFF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Таинственно шумит лесная тишина</a:t>
            </a:r>
            <a:endParaRPr lang="ru-RU" sz="4000" b="1" i="1" dirty="0">
              <a:solidFill>
                <a:srgbClr val="FFFF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5072299" y="5373216"/>
            <a:ext cx="300094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Оксюморон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796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8134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6136" y="4996909"/>
            <a:ext cx="1366837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79" y="5031414"/>
            <a:ext cx="1620180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8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134"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107504" y="1196752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Дайте лексическое значение слову </a:t>
            </a:r>
          </a:p>
          <a:p>
            <a:pPr algn="ctr">
              <a:spcBef>
                <a:spcPct val="50000"/>
              </a:spcBef>
            </a:pPr>
            <a:endParaRPr lang="ru-RU" sz="40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ru-RU" sz="4000" b="1" i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КОНСЕНСУС</a:t>
            </a:r>
          </a:p>
          <a:p>
            <a:pPr algn="ctr">
              <a:spcBef>
                <a:spcPct val="50000"/>
              </a:spcBef>
            </a:pPr>
            <a:endParaRPr lang="ru-RU" sz="3200" b="1" dirty="0">
              <a:solidFill>
                <a:srgbClr val="FFC0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ru-RU" sz="3200" b="1" dirty="0">
              <a:solidFill>
                <a:srgbClr val="FFC000"/>
              </a:solidFill>
              <a:latin typeface="Comic Sans MS" pitchFamily="66" charset="0"/>
            </a:endParaRPr>
          </a:p>
          <a:p>
            <a:endParaRPr lang="ru-RU" sz="32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2914651" y="5367124"/>
            <a:ext cx="65527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Согласие, единодушие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820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9158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088" y="5024460"/>
            <a:ext cx="1445300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79" y="5031414"/>
            <a:ext cx="1620180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9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158"/>
                  </p:tgtEl>
                </p:cond>
              </p:nextCondLst>
            </p:seq>
          </p:childTnLst>
        </p:cTn>
      </p:par>
    </p:tnLst>
    <p:bldLst>
      <p:bldP spid="4915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ru-RU" sz="2400" b="1" dirty="0" smtClean="0">
              <a:solidFill>
                <a:srgbClr val="FFC0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  <a:defRPr/>
            </a:pPr>
            <a:endParaRPr lang="ru-RU" sz="4000" b="1" dirty="0" smtClean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значение имеет слово ЖИВОТ во фразеологизме </a:t>
            </a:r>
            <a:r>
              <a:rPr lang="ru-RU" sz="4000" b="1" i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«Биться </a:t>
            </a:r>
            <a:r>
              <a:rPr lang="ru-RU" sz="4000" b="1" i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на </a:t>
            </a:r>
            <a:r>
              <a:rPr lang="ru-RU" sz="4000" b="1" i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живот, </a:t>
            </a:r>
            <a:r>
              <a:rPr lang="ru-RU" sz="4000" b="1" i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на </a:t>
            </a:r>
            <a:r>
              <a:rPr lang="ru-RU" sz="4000" b="1" i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смерть»</a:t>
            </a:r>
            <a:endParaRPr lang="ru-RU" sz="4000" b="1" i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defRPr/>
            </a:pPr>
            <a:endParaRPr lang="ru-RU" sz="4000" b="1" i="1" dirty="0" smtClean="0">
              <a:solidFill>
                <a:srgbClr val="FFFF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defRPr/>
            </a:pPr>
            <a:endParaRPr lang="ru-RU" sz="4000" b="1" i="1" dirty="0" smtClean="0">
              <a:solidFill>
                <a:srgbClr val="FFFF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5796136" y="4899231"/>
            <a:ext cx="187220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 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44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0182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152" y="4653136"/>
            <a:ext cx="1364729" cy="1457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79" y="5031414"/>
            <a:ext cx="1620180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01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182"/>
                  </p:tgtEl>
                </p:cond>
              </p:nextCondLst>
            </p:seq>
          </p:childTnLst>
        </p:cTn>
      </p:par>
    </p:tnLst>
    <p:bldLst>
      <p:bldP spid="5017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ru-RU" sz="2400" b="1" dirty="0" smtClean="0">
              <a:solidFill>
                <a:srgbClr val="FFC0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  <a:defRPr/>
            </a:pPr>
            <a:endParaRPr lang="ru-RU" sz="4000" b="1" dirty="0" smtClean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Замените слово </a:t>
            </a:r>
            <a:r>
              <a:rPr lang="ru-RU" sz="4000" b="1" i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ЩЁКИ</a:t>
            </a: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архаизмом</a:t>
            </a:r>
            <a:endParaRPr lang="ru-RU" sz="4000" b="1" i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defRPr/>
            </a:pPr>
            <a:endParaRPr lang="ru-RU" sz="4000" b="1" i="1" dirty="0" smtClean="0">
              <a:solidFill>
                <a:srgbClr val="FFFF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defRPr/>
            </a:pPr>
            <a:endParaRPr lang="ru-RU" sz="4000" b="1" i="1" dirty="0" smtClean="0">
              <a:solidFill>
                <a:srgbClr val="FFFF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5508104" y="5031414"/>
            <a:ext cx="216024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Ланиты 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44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0182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05859" y="4707979"/>
            <a:ext cx="1364729" cy="1457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79" y="5031414"/>
            <a:ext cx="1620180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5799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01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182"/>
                  </p:tgtEl>
                </p:cond>
              </p:nextCondLst>
            </p:seq>
          </p:childTnLst>
        </p:cTn>
      </p:par>
    </p:tnLst>
    <p:bldLst>
      <p:bldP spid="5017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3600" b="1" dirty="0" smtClean="0">
              <a:solidFill>
                <a:srgbClr val="FFC0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Объясните смысловое различие данных словосочетаний</a:t>
            </a:r>
            <a:endParaRPr lang="ru-RU" sz="4000" b="1" dirty="0" smtClean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ru-RU" sz="4000" b="1" i="1" dirty="0" smtClean="0">
                <a:solidFill>
                  <a:srgbClr val="FFFF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4000" b="1" i="1" dirty="0">
                <a:solidFill>
                  <a:srgbClr val="FFFF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000" b="1" i="1" dirty="0" smtClean="0">
                <a:solidFill>
                  <a:srgbClr val="FFFF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Подарок Коле</a:t>
            </a:r>
            <a:endParaRPr lang="ru-RU" sz="4000" b="1" i="1" dirty="0">
              <a:solidFill>
                <a:srgbClr val="FFFF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ru-RU" sz="4000" b="1" i="1" dirty="0">
                <a:solidFill>
                  <a:srgbClr val="FFFF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4000" b="1" i="1" dirty="0" smtClean="0">
                <a:solidFill>
                  <a:srgbClr val="FFFF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Подарок Коли</a:t>
            </a:r>
            <a:endParaRPr lang="ru-RU" sz="4000" b="1" i="1" dirty="0">
              <a:solidFill>
                <a:srgbClr val="FFFF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endParaRPr lang="ru-RU" sz="3200" b="1" dirty="0">
              <a:solidFill>
                <a:srgbClr val="FFFF99"/>
              </a:solidFill>
              <a:latin typeface="Comic Sans MS" pitchFamily="66" charset="0"/>
            </a:endParaRP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4357688" y="5572125"/>
            <a:ext cx="475081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Кому? От кого?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892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2230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128" y="5084355"/>
            <a:ext cx="1545626" cy="1527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79" y="5031414"/>
            <a:ext cx="1620180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22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230"/>
                  </p:tgtEl>
                </p:cond>
              </p:nextCondLst>
            </p:seq>
          </p:childTnLst>
        </p:cTn>
      </p:par>
    </p:tnLst>
    <p:bldLst>
      <p:bldP spid="5222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-34951" y="-518192"/>
            <a:ext cx="9144000" cy="738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3600" b="1" dirty="0" smtClean="0">
              <a:solidFill>
                <a:srgbClr val="FFC0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Ученики сделали в этом предложении орфографическую ошибку, но не согласились с учителем. О </a:t>
            </a:r>
            <a:r>
              <a:rPr lang="ru-RU" sz="36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каком слове </a:t>
            </a:r>
            <a:r>
              <a:rPr lang="ru-RU" sz="36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шел спор?</a:t>
            </a:r>
          </a:p>
          <a:p>
            <a:pPr algn="ctr">
              <a:spcBef>
                <a:spcPct val="50000"/>
              </a:spcBef>
            </a:pPr>
            <a:r>
              <a:rPr lang="ru-RU" sz="4000" b="1" i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b="1" i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Партизаны </a:t>
            </a:r>
            <a:r>
              <a:rPr lang="ru-RU" sz="3600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позавтракали, хорошо обогрелись с дороги и, застелив </a:t>
            </a:r>
            <a:r>
              <a:rPr lang="ru-RU" sz="3600" b="1" i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пол </a:t>
            </a:r>
            <a:r>
              <a:rPr lang="ru-RU" sz="3600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горницы сухой соломой, на восходе солнца завалились спать. </a:t>
            </a:r>
            <a:endParaRPr lang="ru-RU" sz="3600" b="1" i="1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50000"/>
              </a:spcBef>
            </a:pPr>
            <a:endParaRPr lang="ru-RU" sz="4000" b="1" i="1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endParaRPr lang="ru-RU" sz="3200" b="1" dirty="0" smtClean="0">
              <a:solidFill>
                <a:srgbClr val="FFFF99"/>
              </a:solidFill>
              <a:latin typeface="Comic Sans MS" pitchFamily="66" charset="0"/>
            </a:endParaRP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4644008" y="5603701"/>
            <a:ext cx="33845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err="1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Полгорницы</a:t>
            </a: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892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2230" name="Picture 6" descr="watermark_300x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59823" y="5105012"/>
            <a:ext cx="1552919" cy="1599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Picture backgroun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79" y="5031414"/>
            <a:ext cx="1620180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4309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22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230"/>
                  </p:tgtEl>
                </p:cond>
              </p:nextCondLst>
            </p:seq>
          </p:childTnLst>
        </p:cTn>
      </p:par>
    </p:tnLst>
    <p:bldLst>
      <p:bldP spid="522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0" y="214313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3200" b="1" dirty="0" smtClean="0">
              <a:solidFill>
                <a:srgbClr val="FFFF99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FFFF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3600" b="1" dirty="0">
              <a:solidFill>
                <a:srgbClr val="FFFF99"/>
              </a:solidFill>
              <a:latin typeface="Comic Sans MS" pitchFamily="66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4001554" y="4725144"/>
            <a:ext cx="507947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Кирилл и Мефодий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4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151" name="Picture 7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75" y="4429125"/>
            <a:ext cx="1366838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914372" y="1423424"/>
            <a:ext cx="74581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создал славянскую азбуку?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6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03368"/>
            <a:ext cx="2643552" cy="2643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1"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0" y="285750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год считается официальной датой рождения русской письменности?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4572000" y="4714875"/>
            <a:ext cx="3000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4788024" y="4797152"/>
            <a:ext cx="350043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dirty="0" smtClean="0"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</a:rPr>
              <a:t>988 г.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4583" name="Picture 7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98437" y="4292675"/>
            <a:ext cx="1682177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93099"/>
            <a:ext cx="2643552" cy="2643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45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83"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ru-RU" sz="3600" b="1" dirty="0" smtClean="0">
              <a:solidFill>
                <a:srgbClr val="FF9933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азбука получила такое название? </a:t>
            </a:r>
          </a:p>
          <a:p>
            <a:pPr>
              <a:spcBef>
                <a:spcPct val="50000"/>
              </a:spcBef>
              <a:defRPr/>
            </a:pPr>
            <a:endParaRPr lang="ru-RU" sz="3600" b="1" dirty="0">
              <a:solidFill>
                <a:srgbClr val="FFFF99"/>
              </a:solidFill>
              <a:latin typeface="Comic Sans MS" pitchFamily="66" charset="0"/>
            </a:endParaRPr>
          </a:p>
          <a:p>
            <a:pPr marL="742950" indent="-742950">
              <a:spcBef>
                <a:spcPts val="0"/>
              </a:spcBef>
              <a:buFontTx/>
              <a:buAutoNum type="arabicPeriod"/>
              <a:defRPr/>
            </a:pPr>
            <a:endParaRPr lang="ru-RU" sz="3200" b="1" dirty="0" smtClean="0">
              <a:solidFill>
                <a:srgbClr val="FFFF99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  <a:defRPr/>
            </a:pPr>
            <a:endParaRPr lang="ru-RU" sz="4000" b="1" dirty="0">
              <a:solidFill>
                <a:srgbClr val="FFFF99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ru-RU" sz="4000" b="1" dirty="0">
                <a:solidFill>
                  <a:srgbClr val="FFFF99"/>
                </a:solidFill>
                <a:latin typeface="Comic Sans MS" pitchFamily="66" charset="0"/>
              </a:rPr>
              <a:t>            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862387" y="4047004"/>
            <a:ext cx="492918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двух первых букв кириллицы: аз (а) и буки (б)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2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5606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48470" y="4166627"/>
            <a:ext cx="1757021" cy="1699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42444"/>
            <a:ext cx="2643552" cy="2643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6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06"/>
                  </p:tgtEl>
                </p:cond>
              </p:nextCondLst>
            </p:seq>
          </p:childTnLst>
        </p:cTn>
      </p:par>
    </p:tnLst>
    <p:bldLst>
      <p:bldP spid="2560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-108520" y="836712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имя русского князя, с которым связано появление письменности на Руси 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FFFF99"/>
                </a:solidFill>
              </a:rPr>
              <a:t>            </a:t>
            </a:r>
            <a:endParaRPr lang="ru-RU" sz="4000" b="1" dirty="0">
              <a:solidFill>
                <a:srgbClr val="FFFF99"/>
              </a:solidFill>
            </a:endParaRP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5508104" y="5085184"/>
            <a:ext cx="28797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6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6630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26434" y="4677975"/>
            <a:ext cx="1643063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81177"/>
            <a:ext cx="2643552" cy="2643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6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0"/>
                  </p:tgtEl>
                </p:cond>
              </p:nextCondLst>
            </p:seq>
          </p:childTnLst>
        </p:cTn>
      </p:par>
    </p:tnLst>
    <p:bldLst>
      <p:bldP spid="266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07504" y="610066"/>
            <a:ext cx="9144000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Арифметический я знак,</a:t>
            </a:r>
          </a:p>
          <a:p>
            <a:pPr algn="ctr">
              <a:spcBef>
                <a:spcPts val="0"/>
              </a:spcBef>
              <a:defRPr/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задачнике меня найдёшь во многих строчках.</a:t>
            </a:r>
          </a:p>
          <a:p>
            <a:pPr algn="ctr">
              <a:spcBef>
                <a:spcPts val="0"/>
              </a:spcBef>
              <a:defRPr/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Лишь О ты вставишь, зная как,</a:t>
            </a:r>
          </a:p>
          <a:p>
            <a:pPr algn="ctr">
              <a:spcBef>
                <a:spcPts val="0"/>
              </a:spcBef>
              <a:defRPr/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я географическая точка. 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spcBef>
                <a:spcPts val="0"/>
              </a:spcBef>
              <a:defRPr/>
            </a:pPr>
            <a:endParaRPr lang="ru-RU" sz="2800" b="1" i="1" dirty="0" smtClean="0">
              <a:solidFill>
                <a:srgbClr val="FFFF99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  <a:defRPr/>
            </a:pPr>
            <a:endParaRPr lang="ru-RU" sz="3600" b="1" dirty="0">
              <a:solidFill>
                <a:srgbClr val="FFFF99"/>
              </a:solidFill>
              <a:latin typeface="Comic Sans MS" pitchFamily="66" charset="0"/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4786313" y="5214938"/>
            <a:ext cx="334803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Плюс-полюс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0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3318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6136" y="4869160"/>
            <a:ext cx="1509712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204291"/>
            <a:ext cx="2268252" cy="226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8"/>
                  </p:tgtEl>
                </p:cond>
              </p:nextCondLst>
            </p:seq>
          </p:childTnLst>
        </p:cTn>
      </p:par>
    </p:tnLst>
    <p:bldLst>
      <p:bldP spid="133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79512" y="661512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мал</a:t>
            </a:r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 невелик мой вес.</a:t>
            </a:r>
          </a:p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ветра в поле я качаюсь,</a:t>
            </a:r>
          </a:p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если мне прибавить с,</a:t>
            </a:r>
          </a:p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я в гиганта превращаюсь.</a:t>
            </a:r>
          </a:p>
          <a:p>
            <a:endParaRPr lang="ru-RU" sz="3200" b="1" dirty="0">
              <a:solidFill>
                <a:srgbClr val="FFFF99"/>
              </a:solidFill>
              <a:latin typeface="Comic Sans MS" pitchFamily="66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4786313" y="5214938"/>
            <a:ext cx="40005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FF9933"/>
                </a:solidFill>
              </a:rPr>
              <a:t>  </a:t>
            </a:r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Колос - колосс</a:t>
            </a:r>
            <a:endParaRPr lang="ru-RU" sz="4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4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2294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168" y="4869160"/>
            <a:ext cx="1509712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37112"/>
            <a:ext cx="2060034" cy="2060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2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4"/>
                  </p:tgtEl>
                </p:cond>
              </p:nextCondLst>
            </p:seq>
          </p:childTnLst>
        </p:cTn>
      </p:par>
    </p:tnLst>
    <p:bldLst>
      <p:bldP spid="12291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1567</TotalTime>
  <Words>621</Words>
  <Application>Microsoft Office PowerPoint</Application>
  <PresentationFormat>Экран (4:3)</PresentationFormat>
  <Paragraphs>222</Paragraphs>
  <Slides>37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5" baseType="lpstr">
      <vt:lpstr>Arial</vt:lpstr>
      <vt:lpstr>Arial Black</vt:lpstr>
      <vt:lpstr>Calibri</vt:lpstr>
      <vt:lpstr>Comic Sans MS</vt:lpstr>
      <vt:lpstr>Constantia</vt:lpstr>
      <vt:lpstr>Impact</vt:lpstr>
      <vt:lpstr>Times New Roman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Света</cp:lastModifiedBy>
  <cp:revision>155</cp:revision>
  <dcterms:created xsi:type="dcterms:W3CDTF">2009-10-22T11:05:39Z</dcterms:created>
  <dcterms:modified xsi:type="dcterms:W3CDTF">2024-11-10T08:00:02Z</dcterms:modified>
</cp:coreProperties>
</file>